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6" r:id="rId5"/>
  </p:sldIdLst>
  <p:sldSz cx="7772400" cy="22237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CC66"/>
    <a:srgbClr val="F4AF00"/>
    <a:srgbClr val="5F9127"/>
    <a:srgbClr val="33CC33"/>
    <a:srgbClr val="FFFFCC"/>
    <a:srgbClr val="F2F3F3"/>
    <a:srgbClr val="F14A5A"/>
    <a:srgbClr val="009D9C"/>
    <a:srgbClr val="8888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3191" autoAdjust="0"/>
  </p:normalViewPr>
  <p:slideViewPr>
    <p:cSldViewPr snapToGrid="0" snapToObjects="1">
      <p:cViewPr>
        <p:scale>
          <a:sx n="136" d="100"/>
          <a:sy n="136" d="100"/>
        </p:scale>
        <p:origin x="260" y="-1624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salguero\Desktop\Brief%20econ&#243;mico\Junio%202024\Informe%20preliminar%20junio%2024.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salguero\Desktop\Brief%20econ&#243;mico\Junio%202024\Informe%20preliminar%20junio%2024.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GT" sz="900" b="1" dirty="0"/>
              <a:t>EXPORTACIONES DE AMERICA LATINA Y EL CARIBE</a:t>
            </a:r>
          </a:p>
          <a:p>
            <a:pPr>
              <a:defRPr/>
            </a:pPr>
            <a:r>
              <a:rPr lang="es-GT" sz="900" b="1" dirty="0"/>
              <a:t>- en</a:t>
            </a:r>
            <a:r>
              <a:rPr lang="es-GT" sz="900" b="1" baseline="0" dirty="0"/>
              <a:t> porcentajes-</a:t>
            </a:r>
            <a:endParaRPr lang="es-GT" sz="900" b="1" dirty="0"/>
          </a:p>
        </c:rich>
      </c:tx>
      <c:layout>
        <c:manualLayout>
          <c:xMode val="edge"/>
          <c:yMode val="edge"/>
          <c:x val="0.16169815018230016"/>
          <c:y val="3.0459380147497238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GT"/>
        </a:p>
      </c:txPr>
    </c:title>
    <c:autoTitleDeleted val="0"/>
    <c:plotArea>
      <c:layout>
        <c:manualLayout>
          <c:layoutTarget val="inner"/>
          <c:xMode val="edge"/>
          <c:yMode val="edge"/>
          <c:x val="7.6900481189851266E-2"/>
          <c:y val="0.16245370370370371"/>
          <c:w val="0.89532174103237094"/>
          <c:h val="0.77736111111111106"/>
        </c:manualLayout>
      </c:layout>
      <c:lineChart>
        <c:grouping val="standard"/>
        <c:varyColors val="0"/>
        <c:ser>
          <c:idx val="0"/>
          <c:order val="0"/>
          <c:spPr>
            <a:ln w="28575" cap="rnd">
              <a:solidFill>
                <a:schemeClr val="accent1"/>
              </a:solidFill>
              <a:round/>
            </a:ln>
            <a:effectLst/>
          </c:spPr>
          <c:marker>
            <c:symbol val="none"/>
          </c:marker>
          <c:dLbls>
            <c:dLbl>
              <c:idx val="4"/>
              <c:layout>
                <c:manualLayout>
                  <c:x val="-2.2222222222222223E-2"/>
                  <c:y val="-6.01851851851852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CC-486B-A986-898B109D68F7}"/>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s-G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Hoja1!$A$2:$A$7</c:f>
              <c:strCache>
                <c:ptCount val="6"/>
                <c:pt idx="0">
                  <c:v>2019</c:v>
                </c:pt>
                <c:pt idx="1">
                  <c:v>2020</c:v>
                </c:pt>
                <c:pt idx="2">
                  <c:v>2021</c:v>
                </c:pt>
                <c:pt idx="3">
                  <c:v>2022</c:v>
                </c:pt>
                <c:pt idx="4">
                  <c:v>2023</c:v>
                </c:pt>
                <c:pt idx="5">
                  <c:v> 2024 1/</c:v>
                </c:pt>
              </c:strCache>
            </c:strRef>
          </c:cat>
          <c:val>
            <c:numRef>
              <c:f>Hoja1!$B$2:$B$7</c:f>
              <c:numCache>
                <c:formatCode>General</c:formatCode>
                <c:ptCount val="6"/>
                <c:pt idx="0">
                  <c:v>-2.6</c:v>
                </c:pt>
                <c:pt idx="1">
                  <c:v>-9</c:v>
                </c:pt>
                <c:pt idx="2">
                  <c:v>27.7</c:v>
                </c:pt>
                <c:pt idx="3">
                  <c:v>16.3</c:v>
                </c:pt>
                <c:pt idx="4">
                  <c:v>-1.3</c:v>
                </c:pt>
                <c:pt idx="5">
                  <c:v>1.3</c:v>
                </c:pt>
              </c:numCache>
            </c:numRef>
          </c:val>
          <c:smooth val="0"/>
          <c:extLst>
            <c:ext xmlns:c16="http://schemas.microsoft.com/office/drawing/2014/chart" uri="{C3380CC4-5D6E-409C-BE32-E72D297353CC}">
              <c16:uniqueId val="{00000001-A6CC-486B-A986-898B109D68F7}"/>
            </c:ext>
          </c:extLst>
        </c:ser>
        <c:dLbls>
          <c:showLegendKey val="0"/>
          <c:showVal val="0"/>
          <c:showCatName val="0"/>
          <c:showSerName val="0"/>
          <c:showPercent val="0"/>
          <c:showBubbleSize val="0"/>
        </c:dLbls>
        <c:smooth val="0"/>
        <c:axId val="736776111"/>
        <c:axId val="736778031"/>
      </c:lineChart>
      <c:catAx>
        <c:axId val="736776111"/>
        <c:scaling>
          <c:orientation val="minMax"/>
        </c:scaling>
        <c:delete val="1"/>
        <c:axPos val="b"/>
        <c:numFmt formatCode="General" sourceLinked="1"/>
        <c:majorTickMark val="none"/>
        <c:minorTickMark val="none"/>
        <c:tickLblPos val="nextTo"/>
        <c:crossAx val="736778031"/>
        <c:crosses val="autoZero"/>
        <c:auto val="1"/>
        <c:lblAlgn val="ctr"/>
        <c:lblOffset val="100"/>
        <c:noMultiLvlLbl val="0"/>
      </c:catAx>
      <c:valAx>
        <c:axId val="7367780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GT"/>
          </a:p>
        </c:txPr>
        <c:crossAx val="7367761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s-GT"/>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GT" sz="1200" b="1" i="0" u="none" strike="noStrike" kern="1200" spc="0" baseline="0" dirty="0">
                <a:solidFill>
                  <a:prstClr val="black">
                    <a:lumMod val="65000"/>
                    <a:lumOff val="35000"/>
                  </a:prstClr>
                </a:solidFill>
              </a:rPr>
              <a:t>GUATEMALA: RESERVAS MONETARIAS INTERNACIONALES NETAS</a:t>
            </a:r>
          </a:p>
          <a:p>
            <a:pPr>
              <a:defRPr/>
            </a:pPr>
            <a:r>
              <a:rPr lang="es-GT" sz="1200" b="1" i="0" u="none" strike="noStrike" kern="1200" spc="0" baseline="0" dirty="0">
                <a:solidFill>
                  <a:prstClr val="black">
                    <a:lumMod val="65000"/>
                    <a:lumOff val="35000"/>
                  </a:prstClr>
                </a:solidFill>
              </a:rPr>
              <a:t>- Millones de US$-</a:t>
            </a:r>
          </a:p>
        </c:rich>
      </c:tx>
      <c:layout>
        <c:manualLayout>
          <c:xMode val="edge"/>
          <c:yMode val="edge"/>
          <c:x val="0.19352414292179096"/>
          <c:y val="3.189919519418948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GT"/>
        </a:p>
      </c:txPr>
    </c:title>
    <c:autoTitleDeleted val="0"/>
    <c:plotArea>
      <c:layout/>
      <c:barChart>
        <c:barDir val="col"/>
        <c:grouping val="clustered"/>
        <c:varyColors val="0"/>
        <c:ser>
          <c:idx val="0"/>
          <c:order val="0"/>
          <c:tx>
            <c:strRef>
              <c:f>Hoja1!$B$113</c:f>
              <c:strCache>
                <c:ptCount val="1"/>
                <c:pt idx="0">
                  <c:v>2023</c:v>
                </c:pt>
              </c:strCache>
            </c:strRef>
          </c:tx>
          <c:spPr>
            <a:solidFill>
              <a:schemeClr val="accent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s-G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Hoja1!$A$114:$A$118</c:f>
              <c:strCache>
                <c:ptCount val="5"/>
                <c:pt idx="0">
                  <c:v>ENERO</c:v>
                </c:pt>
                <c:pt idx="1">
                  <c:v>FEBRERO</c:v>
                </c:pt>
                <c:pt idx="2">
                  <c:v>MARZO</c:v>
                </c:pt>
                <c:pt idx="3">
                  <c:v>ABRIL</c:v>
                </c:pt>
                <c:pt idx="4">
                  <c:v>MAYO</c:v>
                </c:pt>
              </c:strCache>
            </c:strRef>
          </c:cat>
          <c:val>
            <c:numRef>
              <c:f>Hoja1!$B$114:$B$118</c:f>
              <c:numCache>
                <c:formatCode>#,##0.00</c:formatCode>
                <c:ptCount val="5"/>
                <c:pt idx="0">
                  <c:v>20139.400000000001</c:v>
                </c:pt>
                <c:pt idx="1">
                  <c:v>20047.099999999999</c:v>
                </c:pt>
                <c:pt idx="2">
                  <c:v>20343.7</c:v>
                </c:pt>
                <c:pt idx="3">
                  <c:v>20173.599999999999</c:v>
                </c:pt>
                <c:pt idx="4">
                  <c:v>20044</c:v>
                </c:pt>
              </c:numCache>
            </c:numRef>
          </c:val>
          <c:extLst>
            <c:ext xmlns:c16="http://schemas.microsoft.com/office/drawing/2014/chart" uri="{C3380CC4-5D6E-409C-BE32-E72D297353CC}">
              <c16:uniqueId val="{00000000-C576-46ED-89A4-8114FEAA6392}"/>
            </c:ext>
          </c:extLst>
        </c:ser>
        <c:ser>
          <c:idx val="1"/>
          <c:order val="1"/>
          <c:tx>
            <c:strRef>
              <c:f>Hoja1!$C$113</c:f>
              <c:strCache>
                <c:ptCount val="1"/>
                <c:pt idx="0">
                  <c:v>2024</c:v>
                </c:pt>
              </c:strCache>
            </c:strRef>
          </c:tx>
          <c:spPr>
            <a:solidFill>
              <a:schemeClr val="accent2"/>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s-G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Hoja1!$A$114:$A$118</c:f>
              <c:strCache>
                <c:ptCount val="5"/>
                <c:pt idx="0">
                  <c:v>ENERO</c:v>
                </c:pt>
                <c:pt idx="1">
                  <c:v>FEBRERO</c:v>
                </c:pt>
                <c:pt idx="2">
                  <c:v>MARZO</c:v>
                </c:pt>
                <c:pt idx="3">
                  <c:v>ABRIL</c:v>
                </c:pt>
                <c:pt idx="4">
                  <c:v>MAYO</c:v>
                </c:pt>
              </c:strCache>
            </c:strRef>
          </c:cat>
          <c:val>
            <c:numRef>
              <c:f>Hoja1!$C$114:$C$118</c:f>
              <c:numCache>
                <c:formatCode>#,##0.00</c:formatCode>
                <c:ptCount val="5"/>
                <c:pt idx="0">
                  <c:v>21227.3</c:v>
                </c:pt>
                <c:pt idx="1">
                  <c:v>20714.7</c:v>
                </c:pt>
                <c:pt idx="2">
                  <c:v>21106.3</c:v>
                </c:pt>
                <c:pt idx="3">
                  <c:v>21222.7</c:v>
                </c:pt>
                <c:pt idx="4">
                  <c:v>21671.3</c:v>
                </c:pt>
              </c:numCache>
            </c:numRef>
          </c:val>
          <c:extLst>
            <c:ext xmlns:c16="http://schemas.microsoft.com/office/drawing/2014/chart" uri="{C3380CC4-5D6E-409C-BE32-E72D297353CC}">
              <c16:uniqueId val="{00000001-C576-46ED-89A4-8114FEAA6392}"/>
            </c:ext>
          </c:extLst>
        </c:ser>
        <c:dLbls>
          <c:showLegendKey val="0"/>
          <c:showVal val="0"/>
          <c:showCatName val="0"/>
          <c:showSerName val="0"/>
          <c:showPercent val="0"/>
          <c:showBubbleSize val="0"/>
        </c:dLbls>
        <c:gapWidth val="219"/>
        <c:overlap val="-27"/>
        <c:axId val="1474467856"/>
        <c:axId val="1474460656"/>
      </c:barChart>
      <c:catAx>
        <c:axId val="147446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es-GT"/>
          </a:p>
        </c:txPr>
        <c:crossAx val="1474460656"/>
        <c:crosses val="autoZero"/>
        <c:auto val="1"/>
        <c:lblAlgn val="ctr"/>
        <c:lblOffset val="100"/>
        <c:noMultiLvlLbl val="0"/>
      </c:catAx>
      <c:valAx>
        <c:axId val="1474460656"/>
        <c:scaling>
          <c:orientation val="minMax"/>
        </c:scaling>
        <c:delete val="0"/>
        <c:axPos val="l"/>
        <c:majorGridlines>
          <c:spPr>
            <a:ln w="9525" cap="flat" cmpd="sng" algn="ctr">
              <a:no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s-GT"/>
          </a:p>
        </c:txPr>
        <c:crossAx val="1474467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G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s-G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0.08097</cdr:x>
      <cdr:y>0.5513</cdr:y>
    </cdr:from>
    <cdr:to>
      <cdr:x>0.18934</cdr:x>
      <cdr:y>0.65287</cdr:y>
    </cdr:to>
    <cdr:sp macro="" textlink="">
      <cdr:nvSpPr>
        <cdr:cNvPr id="2" name="Rectángulo 1">
          <a:extLst xmlns:a="http://schemas.openxmlformats.org/drawingml/2006/main">
            <a:ext uri="{FF2B5EF4-FFF2-40B4-BE49-F238E27FC236}">
              <a16:creationId xmlns:a16="http://schemas.microsoft.com/office/drawing/2014/main" id="{F7980AC9-56E1-8A1E-658C-8DE524FFB6BE}"/>
            </a:ext>
          </a:extLst>
        </cdr:cNvPr>
        <cdr:cNvSpPr/>
      </cdr:nvSpPr>
      <cdr:spPr>
        <a:xfrm xmlns:a="http://schemas.openxmlformats.org/drawingml/2006/main">
          <a:off x="314001" y="1138286"/>
          <a:ext cx="420287" cy="209712"/>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s-GT" sz="800"/>
            <a:t>2019</a:t>
          </a:r>
        </a:p>
      </cdr:txBody>
    </cdr:sp>
  </cdr:relSizeAnchor>
  <cdr:relSizeAnchor xmlns:cdr="http://schemas.openxmlformats.org/drawingml/2006/chartDrawing">
    <cdr:from>
      <cdr:x>0.42361</cdr:x>
      <cdr:y>0.30556</cdr:y>
    </cdr:from>
    <cdr:to>
      <cdr:x>0.5313</cdr:x>
      <cdr:y>0.39777</cdr:y>
    </cdr:to>
    <cdr:sp macro="" textlink="">
      <cdr:nvSpPr>
        <cdr:cNvPr id="3" name="Rectángulo 2">
          <a:extLst xmlns:a="http://schemas.openxmlformats.org/drawingml/2006/main">
            <a:ext uri="{FF2B5EF4-FFF2-40B4-BE49-F238E27FC236}">
              <a16:creationId xmlns:a16="http://schemas.microsoft.com/office/drawing/2014/main" id="{E272702D-F684-84DC-212F-5B1AFDB6DEF6}"/>
            </a:ext>
          </a:extLst>
        </cdr:cNvPr>
        <cdr:cNvSpPr/>
      </cdr:nvSpPr>
      <cdr:spPr>
        <a:xfrm xmlns:a="http://schemas.openxmlformats.org/drawingml/2006/main">
          <a:off x="1642853" y="630894"/>
          <a:ext cx="417630" cy="190392"/>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s-GT" sz="800" dirty="0"/>
            <a:t>2021</a:t>
          </a:r>
        </a:p>
      </cdr:txBody>
    </cdr:sp>
  </cdr:relSizeAnchor>
  <cdr:relSizeAnchor xmlns:cdr="http://schemas.openxmlformats.org/drawingml/2006/chartDrawing">
    <cdr:from>
      <cdr:x>0.25661</cdr:x>
      <cdr:y>0.82713</cdr:y>
    </cdr:from>
    <cdr:to>
      <cdr:x>0.36052</cdr:x>
      <cdr:y>0.91069</cdr:y>
    </cdr:to>
    <cdr:sp macro="" textlink="">
      <cdr:nvSpPr>
        <cdr:cNvPr id="4" name="Rectángulo 3">
          <a:extLst xmlns:a="http://schemas.openxmlformats.org/drawingml/2006/main">
            <a:ext uri="{FF2B5EF4-FFF2-40B4-BE49-F238E27FC236}">
              <a16:creationId xmlns:a16="http://schemas.microsoft.com/office/drawing/2014/main" id="{60CB9534-F1C3-223B-0E76-65E3AAEF4483}"/>
            </a:ext>
          </a:extLst>
        </cdr:cNvPr>
        <cdr:cNvSpPr/>
      </cdr:nvSpPr>
      <cdr:spPr>
        <a:xfrm xmlns:a="http://schemas.openxmlformats.org/drawingml/2006/main">
          <a:off x="995207" y="1707791"/>
          <a:ext cx="402975" cy="172525"/>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s-GT" sz="800"/>
            <a:t>2020</a:t>
          </a:r>
        </a:p>
      </cdr:txBody>
    </cdr:sp>
  </cdr:relSizeAnchor>
  <cdr:relSizeAnchor xmlns:cdr="http://schemas.openxmlformats.org/drawingml/2006/chartDrawing">
    <cdr:from>
      <cdr:x>0.51806</cdr:x>
      <cdr:y>0.44213</cdr:y>
    </cdr:from>
    <cdr:to>
      <cdr:x>0.6347</cdr:x>
      <cdr:y>0.54972</cdr:y>
    </cdr:to>
    <cdr:sp macro="" textlink="">
      <cdr:nvSpPr>
        <cdr:cNvPr id="5" name="Rectángulo 4">
          <a:extLst xmlns:a="http://schemas.openxmlformats.org/drawingml/2006/main">
            <a:ext uri="{FF2B5EF4-FFF2-40B4-BE49-F238E27FC236}">
              <a16:creationId xmlns:a16="http://schemas.microsoft.com/office/drawing/2014/main" id="{60CB9534-F1C3-223B-0E76-65E3AAEF4483}"/>
            </a:ext>
          </a:extLst>
        </cdr:cNvPr>
        <cdr:cNvSpPr/>
      </cdr:nvSpPr>
      <cdr:spPr>
        <a:xfrm xmlns:a="http://schemas.openxmlformats.org/drawingml/2006/main">
          <a:off x="2009151" y="912872"/>
          <a:ext cx="452337" cy="222151"/>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s-GT" sz="800" dirty="0"/>
            <a:t>2022</a:t>
          </a:r>
        </a:p>
      </cdr:txBody>
    </cdr:sp>
  </cdr:relSizeAnchor>
  <cdr:relSizeAnchor xmlns:cdr="http://schemas.openxmlformats.org/drawingml/2006/chartDrawing">
    <cdr:from>
      <cdr:x>0.71111</cdr:x>
      <cdr:y>0.75</cdr:y>
    </cdr:from>
    <cdr:to>
      <cdr:x>0.81317</cdr:x>
      <cdr:y>0.86925</cdr:y>
    </cdr:to>
    <cdr:sp macro="" textlink="">
      <cdr:nvSpPr>
        <cdr:cNvPr id="6" name="Rectángulo 5">
          <a:extLst xmlns:a="http://schemas.openxmlformats.org/drawingml/2006/main">
            <a:ext uri="{FF2B5EF4-FFF2-40B4-BE49-F238E27FC236}">
              <a16:creationId xmlns:a16="http://schemas.microsoft.com/office/drawing/2014/main" id="{60CB9534-F1C3-223B-0E76-65E3AAEF4483}"/>
            </a:ext>
          </a:extLst>
        </cdr:cNvPr>
        <cdr:cNvSpPr/>
      </cdr:nvSpPr>
      <cdr:spPr>
        <a:xfrm xmlns:a="http://schemas.openxmlformats.org/drawingml/2006/main">
          <a:off x="2757840" y="1548537"/>
          <a:ext cx="395797" cy="246225"/>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s-GT" sz="800" dirty="0"/>
            <a:t>2023</a:t>
          </a:r>
        </a:p>
      </cdr:txBody>
    </cdr:sp>
  </cdr:relSizeAnchor>
  <cdr:relSizeAnchor xmlns:cdr="http://schemas.openxmlformats.org/drawingml/2006/chartDrawing">
    <cdr:from>
      <cdr:x>0.81003</cdr:x>
      <cdr:y>0.39779</cdr:y>
    </cdr:from>
    <cdr:to>
      <cdr:x>0.95974</cdr:x>
      <cdr:y>0.54089</cdr:y>
    </cdr:to>
    <cdr:sp macro="" textlink="">
      <cdr:nvSpPr>
        <cdr:cNvPr id="7" name="Rectángulo 6">
          <a:extLst xmlns:a="http://schemas.openxmlformats.org/drawingml/2006/main">
            <a:ext uri="{FF2B5EF4-FFF2-40B4-BE49-F238E27FC236}">
              <a16:creationId xmlns:a16="http://schemas.microsoft.com/office/drawing/2014/main" id="{60CB9534-F1C3-223B-0E76-65E3AAEF4483}"/>
            </a:ext>
          </a:extLst>
        </cdr:cNvPr>
        <cdr:cNvSpPr/>
      </cdr:nvSpPr>
      <cdr:spPr>
        <a:xfrm xmlns:a="http://schemas.openxmlformats.org/drawingml/2006/main">
          <a:off x="3141492" y="821325"/>
          <a:ext cx="580598" cy="295465"/>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s-GT" sz="800"/>
            <a:t>2024</a:t>
          </a:r>
          <a:r>
            <a:rPr lang="es-GT" sz="800" baseline="0"/>
            <a:t> 1er trimestre</a:t>
          </a:r>
          <a:endParaRPr lang="es-GT" sz="800"/>
        </a:p>
      </cdr:txBody>
    </cdr:sp>
  </cdr:relSizeAnchor>
  <cdr:relSizeAnchor xmlns:cdr="http://schemas.openxmlformats.org/drawingml/2006/chartDrawing">
    <cdr:from>
      <cdr:x>0.03681</cdr:x>
      <cdr:y>0.92593</cdr:y>
    </cdr:from>
    <cdr:to>
      <cdr:x>0.48264</cdr:x>
      <cdr:y>1</cdr:y>
    </cdr:to>
    <cdr:sp macro="" textlink="">
      <cdr:nvSpPr>
        <cdr:cNvPr id="8" name="CuadroTexto 7">
          <a:extLst xmlns:a="http://schemas.openxmlformats.org/drawingml/2006/main">
            <a:ext uri="{FF2B5EF4-FFF2-40B4-BE49-F238E27FC236}">
              <a16:creationId xmlns:a16="http://schemas.microsoft.com/office/drawing/2014/main" id="{F5005051-37DC-ECC5-AF7A-186B6B593080}"/>
            </a:ext>
          </a:extLst>
        </cdr:cNvPr>
        <cdr:cNvSpPr txBox="1"/>
      </cdr:nvSpPr>
      <cdr:spPr>
        <a:xfrm xmlns:a="http://schemas.openxmlformats.org/drawingml/2006/main">
          <a:off x="168275" y="2540000"/>
          <a:ext cx="2038350" cy="203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s-GT" sz="800"/>
            <a:t>FUENTE:</a:t>
          </a:r>
          <a:r>
            <a:rPr lang="es-GT" sz="800" baseline="0"/>
            <a:t> Banco Interamericano de Desarrollo</a:t>
          </a:r>
          <a:endParaRPr lang="es-GT" sz="8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GT"/>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77E033-9E5F-41F6-B058-C4BAC7BAA69F}" type="datetimeFigureOut">
              <a:rPr lang="es-GT" smtClean="0"/>
              <a:t>25/06/2024</a:t>
            </a:fld>
            <a:endParaRPr lang="es-GT"/>
          </a:p>
        </p:txBody>
      </p:sp>
      <p:sp>
        <p:nvSpPr>
          <p:cNvPr id="4" name="Marcador de imagen de diapositiva 3"/>
          <p:cNvSpPr>
            <a:spLocks noGrp="1" noRot="1" noChangeAspect="1"/>
          </p:cNvSpPr>
          <p:nvPr>
            <p:ph type="sldImg" idx="2"/>
          </p:nvPr>
        </p:nvSpPr>
        <p:spPr>
          <a:xfrm>
            <a:off x="2889250" y="1143000"/>
            <a:ext cx="1079500" cy="3086100"/>
          </a:xfrm>
          <a:prstGeom prst="rect">
            <a:avLst/>
          </a:prstGeom>
          <a:noFill/>
          <a:ln w="12700">
            <a:solidFill>
              <a:prstClr val="black"/>
            </a:solidFill>
          </a:ln>
        </p:spPr>
        <p:txBody>
          <a:bodyPr vert="horz" lIns="91440" tIns="45720" rIns="91440" bIns="45720" rtlCol="0" anchor="ctr"/>
          <a:lstStyle/>
          <a:p>
            <a:endParaRPr lang="es-GT"/>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GT"/>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917A58-DDB9-457B-BBF1-9075E097E81D}" type="slidenum">
              <a:rPr lang="es-GT" smtClean="0"/>
              <a:t>‹Nº›</a:t>
            </a:fld>
            <a:endParaRPr lang="es-GT"/>
          </a:p>
        </p:txBody>
      </p:sp>
    </p:spTree>
    <p:extLst>
      <p:ext uri="{BB962C8B-B14F-4D97-AF65-F5344CB8AC3E}">
        <p14:creationId xmlns:p14="http://schemas.microsoft.com/office/powerpoint/2010/main" val="1668586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dirty="0"/>
          </a:p>
        </p:txBody>
      </p:sp>
      <p:sp>
        <p:nvSpPr>
          <p:cNvPr id="4" name="Marcador de número de diapositiva 3"/>
          <p:cNvSpPr>
            <a:spLocks noGrp="1"/>
          </p:cNvSpPr>
          <p:nvPr>
            <p:ph type="sldNum" sz="quarter" idx="5"/>
          </p:nvPr>
        </p:nvSpPr>
        <p:spPr/>
        <p:txBody>
          <a:bodyPr/>
          <a:lstStyle/>
          <a:p>
            <a:fld id="{46917A58-DDB9-457B-BBF1-9075E097E81D}" type="slidenum">
              <a:rPr lang="es-GT" smtClean="0"/>
              <a:t>1</a:t>
            </a:fld>
            <a:endParaRPr lang="es-GT"/>
          </a:p>
        </p:txBody>
      </p:sp>
    </p:spTree>
    <p:extLst>
      <p:ext uri="{BB962C8B-B14F-4D97-AF65-F5344CB8AC3E}">
        <p14:creationId xmlns:p14="http://schemas.microsoft.com/office/powerpoint/2010/main" val="237152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639366"/>
            <a:ext cx="6606540" cy="7742014"/>
          </a:xfrm>
        </p:spPr>
        <p:txBody>
          <a:bodyPr anchor="b"/>
          <a:lstStyle>
            <a:lvl1pPr algn="ctr">
              <a:defRPr sz="5100"/>
            </a:lvl1pPr>
          </a:lstStyle>
          <a:p>
            <a:r>
              <a:rPr lang="es-MX"/>
              <a:t>Haz clic para modificar el estilo de título del patrón</a:t>
            </a:r>
            <a:endParaRPr lang="en-US" dirty="0"/>
          </a:p>
        </p:txBody>
      </p:sp>
      <p:sp>
        <p:nvSpPr>
          <p:cNvPr id="3" name="Subtitle 2"/>
          <p:cNvSpPr>
            <a:spLocks noGrp="1"/>
          </p:cNvSpPr>
          <p:nvPr>
            <p:ph type="subTitle" idx="1"/>
          </p:nvPr>
        </p:nvSpPr>
        <p:spPr>
          <a:xfrm>
            <a:off x="971550" y="11679942"/>
            <a:ext cx="5829300" cy="5368962"/>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BB9A4EA6-C01B-724D-9F16-7791248C770F}" type="datetimeFigureOut">
              <a:rPr lang="es-GT" smtClean="0"/>
              <a:t>25/06/2024</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2BDE8AA0-C53D-A847-994B-F075CC8E483A}" type="slidenum">
              <a:rPr lang="es-GT" smtClean="0"/>
              <a:t>‹Nº›</a:t>
            </a:fld>
            <a:endParaRPr lang="es-GT"/>
          </a:p>
        </p:txBody>
      </p:sp>
    </p:spTree>
    <p:extLst>
      <p:ext uri="{BB962C8B-B14F-4D97-AF65-F5344CB8AC3E}">
        <p14:creationId xmlns:p14="http://schemas.microsoft.com/office/powerpoint/2010/main" val="3078967119"/>
      </p:ext>
    </p:extLst>
  </p:cSld>
  <p:clrMapOvr>
    <a:masterClrMapping/>
  </p:clrMapOvr>
  <p:extLst>
    <p:ext uri="{DCECCB84-F9BA-43D5-87BE-67443E8EF086}">
      <p15:sldGuideLst xmlns:p15="http://schemas.microsoft.com/office/powerpoint/2012/main">
        <p15:guide id="1" orient="horz" pos="7004" userDrawn="1">
          <p15:clr>
            <a:srgbClr val="FBAE40"/>
          </p15:clr>
        </p15:guide>
        <p15:guide id="2" pos="244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BB9A4EA6-C01B-724D-9F16-7791248C770F}" type="datetimeFigureOut">
              <a:rPr lang="es-GT" smtClean="0"/>
              <a:t>25/06/2024</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2BDE8AA0-C53D-A847-994B-F075CC8E483A}" type="slidenum">
              <a:rPr lang="es-GT" smtClean="0"/>
              <a:t>‹Nº›</a:t>
            </a:fld>
            <a:endParaRPr lang="es-GT"/>
          </a:p>
        </p:txBody>
      </p:sp>
    </p:spTree>
    <p:extLst>
      <p:ext uri="{BB962C8B-B14F-4D97-AF65-F5344CB8AC3E}">
        <p14:creationId xmlns:p14="http://schemas.microsoft.com/office/powerpoint/2010/main" val="143835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1183952"/>
            <a:ext cx="1675924" cy="18845423"/>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534353" y="1183952"/>
            <a:ext cx="4930616" cy="18845423"/>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BB9A4EA6-C01B-724D-9F16-7791248C770F}" type="datetimeFigureOut">
              <a:rPr lang="es-GT" smtClean="0"/>
              <a:t>25/06/2024</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2BDE8AA0-C53D-A847-994B-F075CC8E483A}" type="slidenum">
              <a:rPr lang="es-GT" smtClean="0"/>
              <a:t>‹Nº›</a:t>
            </a:fld>
            <a:endParaRPr lang="es-GT"/>
          </a:p>
        </p:txBody>
      </p:sp>
    </p:spTree>
    <p:extLst>
      <p:ext uri="{BB962C8B-B14F-4D97-AF65-F5344CB8AC3E}">
        <p14:creationId xmlns:p14="http://schemas.microsoft.com/office/powerpoint/2010/main" val="3138196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BB9A4EA6-C01B-724D-9F16-7791248C770F}" type="datetimeFigureOut">
              <a:rPr lang="es-GT" smtClean="0"/>
              <a:t>25/06/2024</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2BDE8AA0-C53D-A847-994B-F075CC8E483A}" type="slidenum">
              <a:rPr lang="es-GT" smtClean="0"/>
              <a:t>‹Nº›</a:t>
            </a:fld>
            <a:endParaRPr lang="es-GT"/>
          </a:p>
        </p:txBody>
      </p:sp>
    </p:spTree>
    <p:extLst>
      <p:ext uri="{BB962C8B-B14F-4D97-AF65-F5344CB8AC3E}">
        <p14:creationId xmlns:p14="http://schemas.microsoft.com/office/powerpoint/2010/main" val="3839562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305" y="5543989"/>
            <a:ext cx="6703695" cy="9250264"/>
          </a:xfrm>
        </p:spPr>
        <p:txBody>
          <a:bodyPr anchor="b"/>
          <a:lstStyle>
            <a:lvl1pPr>
              <a:defRPr sz="5100"/>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530305" y="14881764"/>
            <a:ext cx="6703695" cy="4864495"/>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B9A4EA6-C01B-724D-9F16-7791248C770F}" type="datetimeFigureOut">
              <a:rPr lang="es-GT" smtClean="0"/>
              <a:t>25/06/2024</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2BDE8AA0-C53D-A847-994B-F075CC8E483A}" type="slidenum">
              <a:rPr lang="es-GT" smtClean="0"/>
              <a:t>‹Nº›</a:t>
            </a:fld>
            <a:endParaRPr lang="es-GT"/>
          </a:p>
        </p:txBody>
      </p:sp>
    </p:spTree>
    <p:extLst>
      <p:ext uri="{BB962C8B-B14F-4D97-AF65-F5344CB8AC3E}">
        <p14:creationId xmlns:p14="http://schemas.microsoft.com/office/powerpoint/2010/main" val="55125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534353" y="5919758"/>
            <a:ext cx="3303270" cy="14109616"/>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3934778" y="5919758"/>
            <a:ext cx="3303270" cy="14109616"/>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BB9A4EA6-C01B-724D-9F16-7791248C770F}" type="datetimeFigureOut">
              <a:rPr lang="es-GT" smtClean="0"/>
              <a:t>25/06/2024</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2BDE8AA0-C53D-A847-994B-F075CC8E483A}" type="slidenum">
              <a:rPr lang="es-GT" smtClean="0"/>
              <a:t>‹Nº›</a:t>
            </a:fld>
            <a:endParaRPr lang="es-GT"/>
          </a:p>
        </p:txBody>
      </p:sp>
    </p:spTree>
    <p:extLst>
      <p:ext uri="{BB962C8B-B14F-4D97-AF65-F5344CB8AC3E}">
        <p14:creationId xmlns:p14="http://schemas.microsoft.com/office/powerpoint/2010/main" val="337855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365" y="1183956"/>
            <a:ext cx="6703695" cy="4298261"/>
          </a:xfrm>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535366" y="5451327"/>
            <a:ext cx="3288089" cy="2671611"/>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MX"/>
              <a:t>Haga clic para modificar los estilos de texto del patrón</a:t>
            </a:r>
          </a:p>
        </p:txBody>
      </p:sp>
      <p:sp>
        <p:nvSpPr>
          <p:cNvPr id="4" name="Content Placeholder 3"/>
          <p:cNvSpPr>
            <a:spLocks noGrp="1"/>
          </p:cNvSpPr>
          <p:nvPr>
            <p:ph sz="half" idx="2"/>
          </p:nvPr>
        </p:nvSpPr>
        <p:spPr>
          <a:xfrm>
            <a:off x="535366" y="8122938"/>
            <a:ext cx="3288089" cy="1194761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3934778" y="5451327"/>
            <a:ext cx="3304282" cy="2671611"/>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MX"/>
              <a:t>Haga clic para modificar los estilos de texto del patrón</a:t>
            </a:r>
          </a:p>
        </p:txBody>
      </p:sp>
      <p:sp>
        <p:nvSpPr>
          <p:cNvPr id="6" name="Content Placeholder 5"/>
          <p:cNvSpPr>
            <a:spLocks noGrp="1"/>
          </p:cNvSpPr>
          <p:nvPr>
            <p:ph sz="quarter" idx="4"/>
          </p:nvPr>
        </p:nvSpPr>
        <p:spPr>
          <a:xfrm>
            <a:off x="3934778" y="8122938"/>
            <a:ext cx="3304282" cy="1194761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BB9A4EA6-C01B-724D-9F16-7791248C770F}" type="datetimeFigureOut">
              <a:rPr lang="es-GT" smtClean="0"/>
              <a:t>25/06/2024</a:t>
            </a:fld>
            <a:endParaRPr lang="es-GT"/>
          </a:p>
        </p:txBody>
      </p:sp>
      <p:sp>
        <p:nvSpPr>
          <p:cNvPr id="8" name="Footer Placeholder 7"/>
          <p:cNvSpPr>
            <a:spLocks noGrp="1"/>
          </p:cNvSpPr>
          <p:nvPr>
            <p:ph type="ftr" sz="quarter" idx="11"/>
          </p:nvPr>
        </p:nvSpPr>
        <p:spPr/>
        <p:txBody>
          <a:bodyPr/>
          <a:lstStyle/>
          <a:p>
            <a:endParaRPr lang="es-GT"/>
          </a:p>
        </p:txBody>
      </p:sp>
      <p:sp>
        <p:nvSpPr>
          <p:cNvPr id="9" name="Slide Number Placeholder 8"/>
          <p:cNvSpPr>
            <a:spLocks noGrp="1"/>
          </p:cNvSpPr>
          <p:nvPr>
            <p:ph type="sldNum" sz="quarter" idx="12"/>
          </p:nvPr>
        </p:nvSpPr>
        <p:spPr/>
        <p:txBody>
          <a:bodyPr/>
          <a:lstStyle/>
          <a:p>
            <a:fld id="{2BDE8AA0-C53D-A847-994B-F075CC8E483A}" type="slidenum">
              <a:rPr lang="es-GT" smtClean="0"/>
              <a:t>‹Nº›</a:t>
            </a:fld>
            <a:endParaRPr lang="es-GT"/>
          </a:p>
        </p:txBody>
      </p:sp>
    </p:spTree>
    <p:extLst>
      <p:ext uri="{BB962C8B-B14F-4D97-AF65-F5344CB8AC3E}">
        <p14:creationId xmlns:p14="http://schemas.microsoft.com/office/powerpoint/2010/main" val="143427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BB9A4EA6-C01B-724D-9F16-7791248C770F}" type="datetimeFigureOut">
              <a:rPr lang="es-GT" smtClean="0"/>
              <a:t>25/06/2024</a:t>
            </a:fld>
            <a:endParaRPr lang="es-GT"/>
          </a:p>
        </p:txBody>
      </p:sp>
      <p:sp>
        <p:nvSpPr>
          <p:cNvPr id="4" name="Footer Placeholder 3"/>
          <p:cNvSpPr>
            <a:spLocks noGrp="1"/>
          </p:cNvSpPr>
          <p:nvPr>
            <p:ph type="ftr" sz="quarter" idx="11"/>
          </p:nvPr>
        </p:nvSpPr>
        <p:spPr/>
        <p:txBody>
          <a:bodyPr/>
          <a:lstStyle/>
          <a:p>
            <a:endParaRPr lang="es-GT"/>
          </a:p>
        </p:txBody>
      </p:sp>
      <p:sp>
        <p:nvSpPr>
          <p:cNvPr id="5" name="Slide Number Placeholder 4"/>
          <p:cNvSpPr>
            <a:spLocks noGrp="1"/>
          </p:cNvSpPr>
          <p:nvPr>
            <p:ph type="sldNum" sz="quarter" idx="12"/>
          </p:nvPr>
        </p:nvSpPr>
        <p:spPr/>
        <p:txBody>
          <a:bodyPr/>
          <a:lstStyle/>
          <a:p>
            <a:fld id="{2BDE8AA0-C53D-A847-994B-F075CC8E483A}" type="slidenum">
              <a:rPr lang="es-GT" smtClean="0"/>
              <a:t>‹Nº›</a:t>
            </a:fld>
            <a:endParaRPr lang="es-GT"/>
          </a:p>
        </p:txBody>
      </p:sp>
    </p:spTree>
    <p:extLst>
      <p:ext uri="{BB962C8B-B14F-4D97-AF65-F5344CB8AC3E}">
        <p14:creationId xmlns:p14="http://schemas.microsoft.com/office/powerpoint/2010/main" val="231511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9A4EA6-C01B-724D-9F16-7791248C770F}" type="datetimeFigureOut">
              <a:rPr lang="es-GT" smtClean="0"/>
              <a:t>25/06/2024</a:t>
            </a:fld>
            <a:endParaRPr lang="es-GT"/>
          </a:p>
        </p:txBody>
      </p:sp>
      <p:sp>
        <p:nvSpPr>
          <p:cNvPr id="3" name="Footer Placeholder 2"/>
          <p:cNvSpPr>
            <a:spLocks noGrp="1"/>
          </p:cNvSpPr>
          <p:nvPr>
            <p:ph type="ftr" sz="quarter" idx="11"/>
          </p:nvPr>
        </p:nvSpPr>
        <p:spPr/>
        <p:txBody>
          <a:bodyPr/>
          <a:lstStyle/>
          <a:p>
            <a:endParaRPr lang="es-GT"/>
          </a:p>
        </p:txBody>
      </p:sp>
      <p:sp>
        <p:nvSpPr>
          <p:cNvPr id="4" name="Slide Number Placeholder 3"/>
          <p:cNvSpPr>
            <a:spLocks noGrp="1"/>
          </p:cNvSpPr>
          <p:nvPr>
            <p:ph type="sldNum" sz="quarter" idx="12"/>
          </p:nvPr>
        </p:nvSpPr>
        <p:spPr/>
        <p:txBody>
          <a:bodyPr/>
          <a:lstStyle/>
          <a:p>
            <a:fld id="{2BDE8AA0-C53D-A847-994B-F075CC8E483A}" type="slidenum">
              <a:rPr lang="es-GT" smtClean="0"/>
              <a:t>‹Nº›</a:t>
            </a:fld>
            <a:endParaRPr lang="es-GT"/>
          </a:p>
        </p:txBody>
      </p:sp>
    </p:spTree>
    <p:extLst>
      <p:ext uri="{BB962C8B-B14F-4D97-AF65-F5344CB8AC3E}">
        <p14:creationId xmlns:p14="http://schemas.microsoft.com/office/powerpoint/2010/main" val="1600577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1482513"/>
            <a:ext cx="2506801" cy="5188797"/>
          </a:xfrm>
        </p:spPr>
        <p:txBody>
          <a:bodyPr anchor="b"/>
          <a:lstStyle>
            <a:lvl1pPr>
              <a:defRPr sz="2720"/>
            </a:lvl1pPr>
          </a:lstStyle>
          <a:p>
            <a:r>
              <a:rPr lang="es-MX"/>
              <a:t>Haz clic para modificar el estilo de título del patrón</a:t>
            </a:r>
            <a:endParaRPr lang="en-US" dirty="0"/>
          </a:p>
        </p:txBody>
      </p:sp>
      <p:sp>
        <p:nvSpPr>
          <p:cNvPr id="3" name="Content Placeholder 2"/>
          <p:cNvSpPr>
            <a:spLocks noGrp="1"/>
          </p:cNvSpPr>
          <p:nvPr>
            <p:ph idx="1"/>
          </p:nvPr>
        </p:nvSpPr>
        <p:spPr>
          <a:xfrm>
            <a:off x="3304282" y="3201822"/>
            <a:ext cx="3934778" cy="15803180"/>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535365" y="6671310"/>
            <a:ext cx="2506801" cy="12359427"/>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BB9A4EA6-C01B-724D-9F16-7791248C770F}" type="datetimeFigureOut">
              <a:rPr lang="es-GT" smtClean="0"/>
              <a:t>25/06/2024</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2BDE8AA0-C53D-A847-994B-F075CC8E483A}" type="slidenum">
              <a:rPr lang="es-GT" smtClean="0"/>
              <a:t>‹Nº›</a:t>
            </a:fld>
            <a:endParaRPr lang="es-GT"/>
          </a:p>
        </p:txBody>
      </p:sp>
    </p:spTree>
    <p:extLst>
      <p:ext uri="{BB962C8B-B14F-4D97-AF65-F5344CB8AC3E}">
        <p14:creationId xmlns:p14="http://schemas.microsoft.com/office/powerpoint/2010/main" val="2299871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1482513"/>
            <a:ext cx="2506801" cy="5188797"/>
          </a:xfrm>
        </p:spPr>
        <p:txBody>
          <a:bodyPr anchor="b"/>
          <a:lstStyle>
            <a:lvl1pPr>
              <a:defRPr sz="272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3304282" y="3201822"/>
            <a:ext cx="3934778" cy="15803180"/>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535365" y="6671310"/>
            <a:ext cx="2506801" cy="12359427"/>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BB9A4EA6-C01B-724D-9F16-7791248C770F}" type="datetimeFigureOut">
              <a:rPr lang="es-GT" smtClean="0"/>
              <a:t>25/06/2024</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2BDE8AA0-C53D-A847-994B-F075CC8E483A}" type="slidenum">
              <a:rPr lang="es-GT" smtClean="0"/>
              <a:t>‹Nº›</a:t>
            </a:fld>
            <a:endParaRPr lang="es-GT"/>
          </a:p>
        </p:txBody>
      </p:sp>
    </p:spTree>
    <p:extLst>
      <p:ext uri="{BB962C8B-B14F-4D97-AF65-F5344CB8AC3E}">
        <p14:creationId xmlns:p14="http://schemas.microsoft.com/office/powerpoint/2010/main" val="2059562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1183956"/>
            <a:ext cx="6703695" cy="4298261"/>
          </a:xfrm>
          <a:prstGeom prst="rect">
            <a:avLst/>
          </a:prstGeom>
        </p:spPr>
        <p:txBody>
          <a:bodyPr vert="horz" lIns="91440" tIns="45720" rIns="91440" bIns="45720" rtlCol="0" anchor="ctr">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534353" y="5919758"/>
            <a:ext cx="6703695" cy="14109616"/>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534353" y="20611058"/>
            <a:ext cx="1748790" cy="1183952"/>
          </a:xfrm>
          <a:prstGeom prst="rect">
            <a:avLst/>
          </a:prstGeom>
        </p:spPr>
        <p:txBody>
          <a:bodyPr vert="horz" lIns="91440" tIns="45720" rIns="91440" bIns="45720" rtlCol="0" anchor="ctr"/>
          <a:lstStyle>
            <a:lvl1pPr algn="l">
              <a:defRPr sz="1020">
                <a:solidFill>
                  <a:schemeClr val="tx1">
                    <a:tint val="75000"/>
                  </a:schemeClr>
                </a:solidFill>
              </a:defRPr>
            </a:lvl1pPr>
          </a:lstStyle>
          <a:p>
            <a:fld id="{BB9A4EA6-C01B-724D-9F16-7791248C770F}" type="datetimeFigureOut">
              <a:rPr lang="es-GT" smtClean="0"/>
              <a:t>25/06/2024</a:t>
            </a:fld>
            <a:endParaRPr lang="es-GT"/>
          </a:p>
        </p:txBody>
      </p:sp>
      <p:sp>
        <p:nvSpPr>
          <p:cNvPr id="5" name="Footer Placeholder 4"/>
          <p:cNvSpPr>
            <a:spLocks noGrp="1"/>
          </p:cNvSpPr>
          <p:nvPr>
            <p:ph type="ftr" sz="quarter" idx="3"/>
          </p:nvPr>
        </p:nvSpPr>
        <p:spPr>
          <a:xfrm>
            <a:off x="2574608" y="20611058"/>
            <a:ext cx="2623185" cy="1183952"/>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s-GT"/>
          </a:p>
        </p:txBody>
      </p:sp>
      <p:sp>
        <p:nvSpPr>
          <p:cNvPr id="6" name="Slide Number Placeholder 5"/>
          <p:cNvSpPr>
            <a:spLocks noGrp="1"/>
          </p:cNvSpPr>
          <p:nvPr>
            <p:ph type="sldNum" sz="quarter" idx="4"/>
          </p:nvPr>
        </p:nvSpPr>
        <p:spPr>
          <a:xfrm>
            <a:off x="5489258" y="20611058"/>
            <a:ext cx="1748790" cy="1183952"/>
          </a:xfrm>
          <a:prstGeom prst="rect">
            <a:avLst/>
          </a:prstGeom>
        </p:spPr>
        <p:txBody>
          <a:bodyPr vert="horz" lIns="91440" tIns="45720" rIns="91440" bIns="45720" rtlCol="0" anchor="ctr"/>
          <a:lstStyle>
            <a:lvl1pPr algn="r">
              <a:defRPr sz="1020">
                <a:solidFill>
                  <a:schemeClr val="tx1">
                    <a:tint val="75000"/>
                  </a:schemeClr>
                </a:solidFill>
              </a:defRPr>
            </a:lvl1pPr>
          </a:lstStyle>
          <a:p>
            <a:fld id="{2BDE8AA0-C53D-A847-994B-F075CC8E483A}" type="slidenum">
              <a:rPr lang="es-GT" smtClean="0"/>
              <a:t>‹Nº›</a:t>
            </a:fld>
            <a:endParaRPr lang="es-GT"/>
          </a:p>
        </p:txBody>
      </p:sp>
    </p:spTree>
    <p:extLst>
      <p:ext uri="{BB962C8B-B14F-4D97-AF65-F5344CB8AC3E}">
        <p14:creationId xmlns:p14="http://schemas.microsoft.com/office/powerpoint/2010/main" val="1579869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004" userDrawn="1">
          <p15:clr>
            <a:srgbClr val="F26B43"/>
          </p15:clr>
        </p15:guide>
        <p15:guide id="2" pos="2448"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g"/><Relationship Id="rId7"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chart" Target="../charts/chart1.xml"/><Relationship Id="rId4" Type="http://schemas.openxmlformats.org/officeDocument/2006/relationships/image" Target="../media/image2.emf"/><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72" name="Rectángulo 1071">
            <a:extLst>
              <a:ext uri="{FF2B5EF4-FFF2-40B4-BE49-F238E27FC236}">
                <a16:creationId xmlns:a16="http://schemas.microsoft.com/office/drawing/2014/main" id="{9F8FB8A9-2BE4-7534-15E6-04BFD6BA29DB}"/>
              </a:ext>
            </a:extLst>
          </p:cNvPr>
          <p:cNvSpPr/>
          <p:nvPr/>
        </p:nvSpPr>
        <p:spPr>
          <a:xfrm>
            <a:off x="0" y="21331671"/>
            <a:ext cx="7772400" cy="93164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6" name="Título 1">
            <a:extLst>
              <a:ext uri="{FF2B5EF4-FFF2-40B4-BE49-F238E27FC236}">
                <a16:creationId xmlns:a16="http://schemas.microsoft.com/office/drawing/2014/main" id="{B9C1C9F1-07B5-1840-896C-4BCB2E2A14AE}"/>
              </a:ext>
            </a:extLst>
          </p:cNvPr>
          <p:cNvSpPr txBox="1">
            <a:spLocks/>
          </p:cNvSpPr>
          <p:nvPr/>
        </p:nvSpPr>
        <p:spPr>
          <a:xfrm>
            <a:off x="3947922" y="5230981"/>
            <a:ext cx="3211830" cy="1279547"/>
          </a:xfrm>
          <a:prstGeom prst="rect">
            <a:avLst/>
          </a:prstGeom>
        </p:spPr>
        <p:txBody>
          <a:bodyPr vert="horz" lIns="91440" tIns="45720" rIns="91440" bIns="45720" rtlCol="0" anchor="b">
            <a:no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gn="just">
              <a:lnSpc>
                <a:spcPct val="100000"/>
              </a:lnSpc>
            </a:pPr>
            <a:endParaRPr lang="es-GT" sz="1200" dirty="0">
              <a:latin typeface="Effra" panose="02000506080000020004" pitchFamily="2" charset="77"/>
            </a:endParaRPr>
          </a:p>
        </p:txBody>
      </p:sp>
      <p:sp>
        <p:nvSpPr>
          <p:cNvPr id="15" name="Título 1">
            <a:extLst>
              <a:ext uri="{FF2B5EF4-FFF2-40B4-BE49-F238E27FC236}">
                <a16:creationId xmlns:a16="http://schemas.microsoft.com/office/drawing/2014/main" id="{18411AF2-A503-B948-B45C-A8341DFFE715}"/>
              </a:ext>
            </a:extLst>
          </p:cNvPr>
          <p:cNvSpPr txBox="1">
            <a:spLocks/>
          </p:cNvSpPr>
          <p:nvPr/>
        </p:nvSpPr>
        <p:spPr>
          <a:xfrm>
            <a:off x="605060" y="3323958"/>
            <a:ext cx="4230784" cy="534942"/>
          </a:xfrm>
          <a:prstGeom prst="rect">
            <a:avLst/>
          </a:prstGeom>
        </p:spPr>
        <p:txBody>
          <a:bodyPr vert="horz" lIns="91440" tIns="45720" rIns="91440" bIns="45720" rtlCol="0" anchor="b">
            <a:no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gn="l">
              <a:lnSpc>
                <a:spcPct val="100000"/>
              </a:lnSpc>
            </a:pPr>
            <a:r>
              <a:rPr lang="es-GT" sz="1000" dirty="0">
                <a:latin typeface="Effra" panose="02000506080000020004" pitchFamily="2" charset="77"/>
              </a:rPr>
              <a:t>Elaborado por: </a:t>
            </a:r>
            <a:r>
              <a:rPr lang="es-GT" sz="1000" b="1" dirty="0">
                <a:latin typeface="Effra" panose="02000506080000020004" pitchFamily="2" charset="77"/>
              </a:rPr>
              <a:t>Mario Alfredo Salguero Samayoa</a:t>
            </a:r>
          </a:p>
          <a:p>
            <a:pPr algn="l">
              <a:lnSpc>
                <a:spcPct val="100000"/>
              </a:lnSpc>
            </a:pPr>
            <a:r>
              <a:rPr lang="es-GT" sz="1000" dirty="0">
                <a:latin typeface="Effra Light" panose="02000306080000090004" pitchFamily="2" charset="77"/>
              </a:rPr>
              <a:t>Economista</a:t>
            </a:r>
          </a:p>
          <a:p>
            <a:pPr algn="l">
              <a:lnSpc>
                <a:spcPct val="100000"/>
              </a:lnSpc>
            </a:pPr>
            <a:r>
              <a:rPr lang="es-GT" sz="1000" dirty="0">
                <a:latin typeface="Effra" panose="02000506080000020004" pitchFamily="2" charset="77"/>
              </a:rPr>
              <a:t>Contacto: mario.salguero@agexport.org.gt</a:t>
            </a:r>
          </a:p>
        </p:txBody>
      </p:sp>
      <p:sp>
        <p:nvSpPr>
          <p:cNvPr id="30" name="Título 1">
            <a:extLst>
              <a:ext uri="{FF2B5EF4-FFF2-40B4-BE49-F238E27FC236}">
                <a16:creationId xmlns:a16="http://schemas.microsoft.com/office/drawing/2014/main" id="{A1AC78F0-5E3F-FD46-BE08-1508A6A8B1C5}"/>
              </a:ext>
            </a:extLst>
          </p:cNvPr>
          <p:cNvSpPr txBox="1">
            <a:spLocks/>
          </p:cNvSpPr>
          <p:nvPr/>
        </p:nvSpPr>
        <p:spPr>
          <a:xfrm>
            <a:off x="581152" y="1996784"/>
            <a:ext cx="2726686" cy="331794"/>
          </a:xfrm>
          <a:prstGeom prst="rect">
            <a:avLst/>
          </a:prstGeom>
        </p:spPr>
        <p:txBody>
          <a:bodyPr vert="horz" lIns="91440" tIns="45720" rIns="91440" bIns="45720" rtlCol="0" anchor="b">
            <a:no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nSpc>
                <a:spcPct val="100000"/>
              </a:lnSpc>
            </a:pPr>
            <a:r>
              <a:rPr lang="es-GT" sz="1600" spc="300" dirty="0">
                <a:solidFill>
                  <a:schemeClr val="bg1"/>
                </a:solidFill>
                <a:latin typeface="Effra" panose="02000506080000020004" pitchFamily="2" charset="77"/>
              </a:rPr>
              <a:t>JUNIO 2024</a:t>
            </a:r>
          </a:p>
        </p:txBody>
      </p:sp>
      <p:sp>
        <p:nvSpPr>
          <p:cNvPr id="41" name="CuadroTexto 40">
            <a:extLst>
              <a:ext uri="{FF2B5EF4-FFF2-40B4-BE49-F238E27FC236}">
                <a16:creationId xmlns:a16="http://schemas.microsoft.com/office/drawing/2014/main" id="{4E241F5A-910C-2C64-F919-01DF33F6D0C8}"/>
              </a:ext>
            </a:extLst>
          </p:cNvPr>
          <p:cNvSpPr txBox="1"/>
          <p:nvPr/>
        </p:nvSpPr>
        <p:spPr>
          <a:xfrm>
            <a:off x="121792" y="21744079"/>
            <a:ext cx="7567377" cy="400110"/>
          </a:xfrm>
          <a:prstGeom prst="rect">
            <a:avLst/>
          </a:prstGeom>
          <a:solidFill>
            <a:srgbClr val="FFFF99"/>
          </a:solidFill>
        </p:spPr>
        <p:txBody>
          <a:bodyPr wrap="square">
            <a:spAutoFit/>
          </a:bodyPr>
          <a:lstStyle/>
          <a:p>
            <a:pPr algn="just"/>
            <a:r>
              <a:rPr lang="es-ES" sz="1000" dirty="0"/>
              <a:t>Le invitamos a enviar sus comentarios sobre este Boletín, así como recomendaciones de información sobre temas económicos que considere valiosos para su actividad empresarial.  </a:t>
            </a:r>
            <a:r>
              <a:rPr lang="es-ES" sz="1000" b="1" dirty="0"/>
              <a:t>Escríbanos a: competitividad@agexport.org.gt</a:t>
            </a:r>
          </a:p>
        </p:txBody>
      </p:sp>
      <p:pic>
        <p:nvPicPr>
          <p:cNvPr id="1074" name="Imagen 1073">
            <a:extLst>
              <a:ext uri="{FF2B5EF4-FFF2-40B4-BE49-F238E27FC236}">
                <a16:creationId xmlns:a16="http://schemas.microsoft.com/office/drawing/2014/main" id="{89450C5F-FC1A-4B45-7BAD-EEBEF47BC75A}"/>
              </a:ext>
            </a:extLst>
          </p:cNvPr>
          <p:cNvPicPr>
            <a:picLocks noChangeAspect="1"/>
          </p:cNvPicPr>
          <p:nvPr/>
        </p:nvPicPr>
        <p:blipFill>
          <a:blip r:embed="rId4"/>
          <a:stretch>
            <a:fillRect/>
          </a:stretch>
        </p:blipFill>
        <p:spPr>
          <a:xfrm>
            <a:off x="456518" y="16048712"/>
            <a:ext cx="6578600" cy="127001"/>
          </a:xfrm>
          <a:prstGeom prst="rect">
            <a:avLst/>
          </a:prstGeom>
        </p:spPr>
      </p:pic>
      <p:sp>
        <p:nvSpPr>
          <p:cNvPr id="1083" name="CuadroTexto 1082">
            <a:extLst>
              <a:ext uri="{FF2B5EF4-FFF2-40B4-BE49-F238E27FC236}">
                <a16:creationId xmlns:a16="http://schemas.microsoft.com/office/drawing/2014/main" id="{782F091A-38AF-8E90-FA21-236D787A7A09}"/>
              </a:ext>
            </a:extLst>
          </p:cNvPr>
          <p:cNvSpPr txBox="1"/>
          <p:nvPr/>
        </p:nvSpPr>
        <p:spPr>
          <a:xfrm>
            <a:off x="1942290" y="4193952"/>
            <a:ext cx="3887820" cy="359329"/>
          </a:xfrm>
          <a:prstGeom prst="rect">
            <a:avLst/>
          </a:prstGeom>
          <a:noFill/>
        </p:spPr>
        <p:txBody>
          <a:bodyPr wrap="square">
            <a:spAutoFit/>
          </a:bodyPr>
          <a:lstStyle/>
          <a:p>
            <a:pPr algn="ctr">
              <a:lnSpc>
                <a:spcPct val="115000"/>
              </a:lnSpc>
              <a:spcAft>
                <a:spcPts val="800"/>
              </a:spcAft>
            </a:pPr>
            <a:r>
              <a:rPr lang="es-GT" sz="1600" b="1" kern="100" dirty="0">
                <a:solidFill>
                  <a:srgbClr val="FF9933"/>
                </a:solidFill>
                <a:effectLst/>
                <a:highlight>
                  <a:srgbClr val="FFFFFF"/>
                </a:highlight>
                <a:latin typeface="Helvetica" panose="020B0604020202020204" pitchFamily="34" charset="0"/>
                <a:ea typeface="Aptos" panose="020B0004020202020204" pitchFamily="34" charset="0"/>
                <a:cs typeface="Times New Roman" panose="02020603050405020304" pitchFamily="18" charset="0"/>
              </a:rPr>
              <a:t>TIPO DE CAMBIO</a:t>
            </a:r>
            <a:endParaRPr lang="es-GT" sz="1600" b="1" kern="100" dirty="0">
              <a:solidFill>
                <a:srgbClr val="FF9933"/>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1086" name="CuadroTexto 1085">
            <a:extLst>
              <a:ext uri="{FF2B5EF4-FFF2-40B4-BE49-F238E27FC236}">
                <a16:creationId xmlns:a16="http://schemas.microsoft.com/office/drawing/2014/main" id="{88AE5BA3-1170-C946-6C5A-944C75E3F05C}"/>
              </a:ext>
            </a:extLst>
          </p:cNvPr>
          <p:cNvSpPr txBox="1"/>
          <p:nvPr/>
        </p:nvSpPr>
        <p:spPr>
          <a:xfrm>
            <a:off x="456518" y="7082927"/>
            <a:ext cx="7132390" cy="359329"/>
          </a:xfrm>
          <a:prstGeom prst="rect">
            <a:avLst/>
          </a:prstGeom>
          <a:noFill/>
        </p:spPr>
        <p:txBody>
          <a:bodyPr wrap="square">
            <a:spAutoFit/>
          </a:bodyPr>
          <a:lstStyle/>
          <a:p>
            <a:pPr algn="ctr">
              <a:lnSpc>
                <a:spcPct val="115000"/>
              </a:lnSpc>
              <a:spcAft>
                <a:spcPts val="800"/>
              </a:spcAft>
            </a:pPr>
            <a:r>
              <a:rPr lang="es-ES" sz="1600" b="1" kern="100" dirty="0">
                <a:solidFill>
                  <a:srgbClr val="FF9933"/>
                </a:solidFill>
                <a:effectLst/>
                <a:latin typeface="Aptos" panose="020B0004020202020204" pitchFamily="34" charset="0"/>
                <a:ea typeface="Aptos" panose="020B0004020202020204" pitchFamily="34" charset="0"/>
                <a:cs typeface="Times New Roman" panose="02020603050405020304" pitchFamily="18" charset="0"/>
              </a:rPr>
              <a:t>PANORAMA INTERNACIONAL</a:t>
            </a:r>
            <a:endParaRPr lang="es-GT" sz="1600" b="1" kern="100" dirty="0">
              <a:solidFill>
                <a:srgbClr val="FF9933"/>
              </a:solidFill>
              <a:effectLst/>
              <a:latin typeface="Aptos" panose="020B0004020202020204" pitchFamily="34" charset="0"/>
              <a:ea typeface="Aptos" panose="020B0004020202020204" pitchFamily="34" charset="0"/>
              <a:cs typeface="Times New Roman" panose="02020603050405020304" pitchFamily="18" charset="0"/>
            </a:endParaRPr>
          </a:p>
        </p:txBody>
      </p:sp>
      <p:pic>
        <p:nvPicPr>
          <p:cNvPr id="1087" name="Imagen 1086">
            <a:extLst>
              <a:ext uri="{FF2B5EF4-FFF2-40B4-BE49-F238E27FC236}">
                <a16:creationId xmlns:a16="http://schemas.microsoft.com/office/drawing/2014/main" id="{8A04A588-3C92-E7B3-E738-6D7AC901E14E}"/>
              </a:ext>
            </a:extLst>
          </p:cNvPr>
          <p:cNvPicPr>
            <a:picLocks noChangeAspect="1"/>
          </p:cNvPicPr>
          <p:nvPr/>
        </p:nvPicPr>
        <p:blipFill>
          <a:blip r:embed="rId4"/>
          <a:stretch>
            <a:fillRect/>
          </a:stretch>
        </p:blipFill>
        <p:spPr>
          <a:xfrm>
            <a:off x="539804" y="18916317"/>
            <a:ext cx="6578600" cy="127001"/>
          </a:xfrm>
          <a:prstGeom prst="rect">
            <a:avLst/>
          </a:prstGeom>
        </p:spPr>
      </p:pic>
      <p:pic>
        <p:nvPicPr>
          <p:cNvPr id="1092" name="Imagen 1091">
            <a:extLst>
              <a:ext uri="{FF2B5EF4-FFF2-40B4-BE49-F238E27FC236}">
                <a16:creationId xmlns:a16="http://schemas.microsoft.com/office/drawing/2014/main" id="{CD178764-523C-57A8-2B28-DF9EA72B84EC}"/>
              </a:ext>
            </a:extLst>
          </p:cNvPr>
          <p:cNvPicPr>
            <a:picLocks noChangeAspect="1"/>
          </p:cNvPicPr>
          <p:nvPr/>
        </p:nvPicPr>
        <p:blipFill>
          <a:blip r:embed="rId4"/>
          <a:stretch>
            <a:fillRect/>
          </a:stretch>
        </p:blipFill>
        <p:spPr>
          <a:xfrm>
            <a:off x="616180" y="7001765"/>
            <a:ext cx="6578600" cy="127001"/>
          </a:xfrm>
          <a:prstGeom prst="rect">
            <a:avLst/>
          </a:prstGeom>
        </p:spPr>
      </p:pic>
      <p:sp>
        <p:nvSpPr>
          <p:cNvPr id="1094" name="CuadroTexto 1093">
            <a:extLst>
              <a:ext uri="{FF2B5EF4-FFF2-40B4-BE49-F238E27FC236}">
                <a16:creationId xmlns:a16="http://schemas.microsoft.com/office/drawing/2014/main" id="{BBA1019E-886D-0EFC-6B12-D1F34A01E8CB}"/>
              </a:ext>
            </a:extLst>
          </p:cNvPr>
          <p:cNvSpPr txBox="1"/>
          <p:nvPr/>
        </p:nvSpPr>
        <p:spPr>
          <a:xfrm>
            <a:off x="152400" y="7726149"/>
            <a:ext cx="3054546" cy="1641475"/>
          </a:xfrm>
          <a:prstGeom prst="rect">
            <a:avLst/>
          </a:prstGeom>
          <a:noFill/>
        </p:spPr>
        <p:txBody>
          <a:bodyPr wrap="square">
            <a:spAutoFit/>
          </a:bodyPr>
          <a:lstStyle/>
          <a:p>
            <a:pPr lvl="0" algn="just">
              <a:spcAft>
                <a:spcPts val="800"/>
              </a:spcAft>
            </a:pPr>
            <a:r>
              <a:rPr lang="es-GT" sz="1400" b="1" u="sng" kern="100" dirty="0">
                <a:latin typeface="Aptos" panose="020B0004020202020204" pitchFamily="34" charset="0"/>
                <a:ea typeface="Aptos" panose="020B0004020202020204" pitchFamily="34" charset="0"/>
                <a:cs typeface="Times New Roman" panose="02020603050405020304" pitchFamily="18" charset="0"/>
              </a:rPr>
              <a:t>EXPORTACIONES</a:t>
            </a:r>
          </a:p>
          <a:p>
            <a:pPr lvl="0" algn="just">
              <a:spcAft>
                <a:spcPts val="800"/>
              </a:spcAft>
            </a:pPr>
            <a:r>
              <a:rPr lang="es-GT" sz="1000" dirty="0">
                <a:solidFill>
                  <a:srgbClr val="666666"/>
                </a:solidFill>
                <a:latin typeface="Arial" panose="020B0604020202020204" pitchFamily="34" charset="0"/>
                <a:ea typeface="Aptos" panose="020B0004020202020204" pitchFamily="34" charset="0"/>
                <a:cs typeface="Arial" panose="020B0604020202020204" pitchFamily="34" charset="0"/>
              </a:rPr>
              <a:t>D</a:t>
            </a:r>
            <a:r>
              <a:rPr lang="es-GT" sz="1000" dirty="0">
                <a:solidFill>
                  <a:srgbClr val="666666"/>
                </a:solidFill>
                <a:effectLst/>
                <a:latin typeface="Arial" panose="020B0604020202020204" pitchFamily="34" charset="0"/>
                <a:ea typeface="Aptos" panose="020B0004020202020204" pitchFamily="34" charset="0"/>
                <a:cs typeface="Arial" panose="020B0604020202020204" pitchFamily="34" charset="0"/>
              </a:rPr>
              <a:t>urante el primer trimestre de 2024, las exportaciones de América Latina y el Caribe se incrementaron en 1.3%, después de que el valor de las exportaciones de la región cayera el 1.3% en 2023. El impulso de los envíos de la región respondió principalmente al crecimiento de los volúmenes exportados por Suramérica (con una subida del 1.9%).</a:t>
            </a:r>
            <a:endParaRPr lang="es-GT" sz="1000" kern="100" dirty="0">
              <a:effectLst/>
              <a:latin typeface="Arial" panose="020B0604020202020204" pitchFamily="34" charset="0"/>
              <a:ea typeface="Aptos" panose="020B0004020202020204" pitchFamily="34" charset="0"/>
              <a:cs typeface="Arial" panose="020B0604020202020204" pitchFamily="34" charset="0"/>
            </a:endParaRPr>
          </a:p>
        </p:txBody>
      </p:sp>
      <p:sp>
        <p:nvSpPr>
          <p:cNvPr id="1096" name="CuadroTexto 1095">
            <a:extLst>
              <a:ext uri="{FF2B5EF4-FFF2-40B4-BE49-F238E27FC236}">
                <a16:creationId xmlns:a16="http://schemas.microsoft.com/office/drawing/2014/main" id="{0D495227-C8FA-E050-0E8B-D10DF6E107ED}"/>
              </a:ext>
            </a:extLst>
          </p:cNvPr>
          <p:cNvSpPr txBox="1"/>
          <p:nvPr/>
        </p:nvSpPr>
        <p:spPr>
          <a:xfrm>
            <a:off x="226345" y="9950306"/>
            <a:ext cx="3065610" cy="1981568"/>
          </a:xfrm>
          <a:prstGeom prst="rect">
            <a:avLst/>
          </a:prstGeom>
          <a:noFill/>
        </p:spPr>
        <p:txBody>
          <a:bodyPr wrap="square">
            <a:spAutoFit/>
          </a:bodyPr>
          <a:lstStyle/>
          <a:p>
            <a:pPr>
              <a:lnSpc>
                <a:spcPct val="115000"/>
              </a:lnSpc>
              <a:spcAft>
                <a:spcPts val="800"/>
              </a:spcAft>
            </a:pPr>
            <a:r>
              <a:rPr lang="es-ES" sz="1400" b="1" u="sng" kern="100" dirty="0">
                <a:latin typeface="Aptos" panose="020B0004020202020204" pitchFamily="34" charset="0"/>
                <a:ea typeface="Aptos" panose="020B0004020202020204" pitchFamily="34" charset="0"/>
                <a:cs typeface="Times New Roman" panose="02020603050405020304" pitchFamily="18" charset="0"/>
              </a:rPr>
              <a:t>INFLACION INTERNACIONAL</a:t>
            </a:r>
            <a:endParaRPr lang="es-GT" sz="1400" b="1" u="sng" kern="100" dirty="0">
              <a:latin typeface="Aptos" panose="020B0004020202020204" pitchFamily="34" charset="0"/>
              <a:ea typeface="Aptos" panose="020B0004020202020204" pitchFamily="34" charset="0"/>
              <a:cs typeface="Times New Roman" panose="02020603050405020304" pitchFamily="18" charset="0"/>
            </a:endParaRPr>
          </a:p>
          <a:p>
            <a:pPr algn="just">
              <a:spcAft>
                <a:spcPts val="800"/>
              </a:spcAft>
            </a:pPr>
            <a:r>
              <a:rPr lang="es-GT" sz="1000" kern="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El manejo de la inflación en la mayoría de los países ha sido un punto positivo, reflejo de las políticas monetarias aplicadas. En el 2023 la inflación general disminuyó en la mayoría de las economías, impulsada por políticas monetarias restrictivas. En la </a:t>
            </a:r>
            <a:r>
              <a:rPr lang="es-GT" sz="1000" kern="0" dirty="0">
                <a:solidFill>
                  <a:srgbClr val="333333"/>
                </a:solidFill>
                <a:latin typeface="Arial" panose="020B0604020202020204" pitchFamily="34" charset="0"/>
                <a:ea typeface="Times New Roman" panose="02020603050405020304" pitchFamily="18" charset="0"/>
                <a:cs typeface="Arial" panose="020B0604020202020204" pitchFamily="34" charset="0"/>
              </a:rPr>
              <a:t>mayoría de los países las expectativas inflacionarias siguen siendo optimistas y se espera que los bancos centrales alcancen sus objetivos en el comportamiento estable en los precios para </a:t>
            </a:r>
            <a:r>
              <a:rPr lang="es-GT" sz="1000" kern="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2024 y 2025</a:t>
            </a:r>
            <a:r>
              <a:rPr lang="es-GT" sz="1000" kern="0" dirty="0">
                <a:solidFill>
                  <a:srgbClr val="333333"/>
                </a:solidFill>
                <a:effectLst/>
                <a:latin typeface="inherit"/>
                <a:ea typeface="Times New Roman" panose="02020603050405020304" pitchFamily="18" charset="0"/>
              </a:rPr>
              <a:t>.</a:t>
            </a:r>
          </a:p>
        </p:txBody>
      </p:sp>
      <p:sp>
        <p:nvSpPr>
          <p:cNvPr id="1098" name="CuadroTexto 1097">
            <a:extLst>
              <a:ext uri="{FF2B5EF4-FFF2-40B4-BE49-F238E27FC236}">
                <a16:creationId xmlns:a16="http://schemas.microsoft.com/office/drawing/2014/main" id="{1845FF69-C213-CDF9-E6CC-5DD4E00BBE42}"/>
              </a:ext>
            </a:extLst>
          </p:cNvPr>
          <p:cNvSpPr txBox="1"/>
          <p:nvPr/>
        </p:nvSpPr>
        <p:spPr>
          <a:xfrm>
            <a:off x="200946" y="12765378"/>
            <a:ext cx="3019792" cy="2289345"/>
          </a:xfrm>
          <a:prstGeom prst="rect">
            <a:avLst/>
          </a:prstGeom>
          <a:noFill/>
        </p:spPr>
        <p:txBody>
          <a:bodyPr wrap="square">
            <a:spAutoFit/>
          </a:bodyPr>
          <a:lstStyle/>
          <a:p>
            <a:pPr>
              <a:lnSpc>
                <a:spcPct val="115000"/>
              </a:lnSpc>
              <a:spcAft>
                <a:spcPts val="800"/>
              </a:spcAft>
            </a:pPr>
            <a:r>
              <a:rPr lang="es-MX" sz="1400" b="1" u="sng" kern="100" dirty="0">
                <a:latin typeface="Aptos" panose="020B0004020202020204" pitchFamily="34" charset="0"/>
                <a:cs typeface="Times New Roman" panose="02020603050405020304" pitchFamily="18" charset="0"/>
              </a:rPr>
              <a:t>REMESAS FAMILIARES</a:t>
            </a:r>
          </a:p>
          <a:p>
            <a:pPr algn="just">
              <a:spcAft>
                <a:spcPts val="800"/>
              </a:spcAft>
            </a:pPr>
            <a:r>
              <a:rPr lang="es-GT" sz="1000" dirty="0">
                <a:effectLst/>
                <a:highlight>
                  <a:srgbClr val="FFFFFF"/>
                </a:highlight>
                <a:latin typeface="Arial" panose="020B0604020202020204" pitchFamily="34" charset="0"/>
                <a:ea typeface="Aptos" panose="020B0004020202020204" pitchFamily="34" charset="0"/>
              </a:rPr>
              <a:t>En mayo ingresaron </a:t>
            </a:r>
            <a:r>
              <a:rPr lang="es-GT" sz="1000" dirty="0">
                <a:effectLst/>
                <a:latin typeface="Arial" panose="020B0604020202020204" pitchFamily="34" charset="0"/>
                <a:ea typeface="Aptos" panose="020B0004020202020204" pitchFamily="34" charset="0"/>
              </a:rPr>
              <a:t>US</a:t>
            </a:r>
            <a:r>
              <a:rPr lang="es-GT" sz="1000" dirty="0">
                <a:effectLst/>
                <a:highlight>
                  <a:srgbClr val="FFFFFF"/>
                </a:highlight>
                <a:latin typeface="Arial" panose="020B0604020202020204" pitchFamily="34" charset="0"/>
                <a:ea typeface="Aptos" panose="020B0004020202020204" pitchFamily="34" charset="0"/>
              </a:rPr>
              <a:t>$1 mil 980.7 millones, </a:t>
            </a:r>
            <a:r>
              <a:rPr lang="es-GT" sz="1000" dirty="0">
                <a:effectLst/>
                <a:latin typeface="Arial" panose="020B0604020202020204" pitchFamily="34" charset="0"/>
                <a:ea typeface="Aptos" panose="020B0004020202020204" pitchFamily="34" charset="0"/>
              </a:rPr>
              <a:t>US</a:t>
            </a:r>
            <a:r>
              <a:rPr lang="es-GT" sz="1000" dirty="0">
                <a:effectLst/>
                <a:highlight>
                  <a:srgbClr val="FFFFFF"/>
                </a:highlight>
                <a:latin typeface="Arial" panose="020B0604020202020204" pitchFamily="34" charset="0"/>
                <a:ea typeface="Aptos" panose="020B0004020202020204" pitchFamily="34" charset="0"/>
              </a:rPr>
              <a:t>$132 millones más que en abril. Con ese registro, en los primeros cinco meses se observa un crecimiento de 9.2% con respecto al mismo período del 2023. </a:t>
            </a:r>
            <a:r>
              <a:rPr lang="es-GT" sz="1000" dirty="0">
                <a:highlight>
                  <a:srgbClr val="FFFFFF"/>
                </a:highlight>
                <a:latin typeface="Arial" panose="020B0604020202020204" pitchFamily="34" charset="0"/>
                <a:ea typeface="Aptos" panose="020B0004020202020204" pitchFamily="34" charset="0"/>
              </a:rPr>
              <a:t>E</a:t>
            </a:r>
            <a:r>
              <a:rPr lang="es-GT" sz="1000" dirty="0">
                <a:effectLst/>
                <a:highlight>
                  <a:srgbClr val="FFFFFF"/>
                </a:highlight>
                <a:latin typeface="Arial" panose="020B0604020202020204" pitchFamily="34" charset="0"/>
                <a:ea typeface="Aptos" panose="020B0004020202020204" pitchFamily="34" charset="0"/>
              </a:rPr>
              <a:t>l flujo alcanzó los 8 mil 510 millones de dólares, 714 millones más que en el mismo período de 2023. En el 2023, el aumento fue de 9.8% (en 2022 de 17.9%). En 2024 se proyecta un incremento de entre 8.0% al 11.0%. En 2025 las proyecciones apuntan a un ingreso de 22 mil 987 millones, un crecimiento de entre 4.0 a 7.5 por ciento</a:t>
            </a:r>
            <a:endParaRPr lang="es-MX" sz="1000" b="1" u="sng" kern="100" dirty="0">
              <a:latin typeface="Aptos" panose="020B0004020202020204" pitchFamily="34" charset="0"/>
              <a:cs typeface="Times New Roman" panose="02020603050405020304" pitchFamily="18" charset="0"/>
            </a:endParaRPr>
          </a:p>
        </p:txBody>
      </p:sp>
      <p:sp>
        <p:nvSpPr>
          <p:cNvPr id="1100" name="CuadroTexto 1099">
            <a:extLst>
              <a:ext uri="{FF2B5EF4-FFF2-40B4-BE49-F238E27FC236}">
                <a16:creationId xmlns:a16="http://schemas.microsoft.com/office/drawing/2014/main" id="{677FF325-4F7B-94CA-1275-069837BF55E2}"/>
              </a:ext>
            </a:extLst>
          </p:cNvPr>
          <p:cNvSpPr txBox="1"/>
          <p:nvPr/>
        </p:nvSpPr>
        <p:spPr>
          <a:xfrm>
            <a:off x="289023" y="16344405"/>
            <a:ext cx="2781300" cy="1887696"/>
          </a:xfrm>
          <a:prstGeom prst="rect">
            <a:avLst/>
          </a:prstGeom>
          <a:noFill/>
        </p:spPr>
        <p:txBody>
          <a:bodyPr wrap="square">
            <a:spAutoFit/>
          </a:bodyPr>
          <a:lstStyle/>
          <a:p>
            <a:pPr algn="just">
              <a:spcAft>
                <a:spcPts val="800"/>
              </a:spcAft>
            </a:pPr>
            <a:r>
              <a:rPr lang="es-MX" sz="1000" b="1" u="sng" kern="100" dirty="0">
                <a:latin typeface="Aptos" panose="020B0004020202020204" pitchFamily="34" charset="0"/>
                <a:cs typeface="Times New Roman" panose="02020603050405020304" pitchFamily="18" charset="0"/>
              </a:rPr>
              <a:t>RESERVAS MONETARIAS INTERNACIONALES</a:t>
            </a:r>
          </a:p>
          <a:p>
            <a:pPr algn="just">
              <a:spcAft>
                <a:spcPts val="800"/>
              </a:spcAft>
            </a:pPr>
            <a:r>
              <a:rPr lang="es-ES" sz="1000" dirty="0">
                <a:latin typeface="Arial" panose="020B0604020202020204" pitchFamily="34" charset="0"/>
                <a:cs typeface="Arial" panose="020B0604020202020204" pitchFamily="34" charset="0"/>
              </a:rPr>
              <a:t>Al 31 de mayo de 2024, el nivel de Reservas Internacionales Netas (RIN) fue de US$21,671.3 millones, mayor en US$351.9 millones al 31 de diciembre de 2023 (US$21,319.4), resultado, principalmente, por las operaciones en moneda extranjera de los bancos del sistema en el Banco de Guatemala. El referido nivel de RIN equivale a 8.3 meses de importación de bienes, lo que refleja la sólida posición externa del país.</a:t>
            </a:r>
            <a:endParaRPr lang="es-GT" sz="1000" kern="100" dirty="0">
              <a:effectLst/>
              <a:latin typeface="Arial" panose="020B0604020202020204" pitchFamily="34" charset="0"/>
              <a:ea typeface="Aptos" panose="020B0004020202020204" pitchFamily="34" charset="0"/>
              <a:cs typeface="Arial" panose="020B0604020202020204" pitchFamily="34" charset="0"/>
            </a:endParaRPr>
          </a:p>
        </p:txBody>
      </p:sp>
      <p:sp>
        <p:nvSpPr>
          <p:cNvPr id="5" name="CuadroTexto 10">
            <a:extLst>
              <a:ext uri="{FF2B5EF4-FFF2-40B4-BE49-F238E27FC236}">
                <a16:creationId xmlns:a16="http://schemas.microsoft.com/office/drawing/2014/main" id="{457BB788-3D9A-EB9F-DD06-C88F940703C9}"/>
              </a:ext>
            </a:extLst>
          </p:cNvPr>
          <p:cNvSpPr txBox="1"/>
          <p:nvPr/>
        </p:nvSpPr>
        <p:spPr>
          <a:xfrm>
            <a:off x="3291955" y="15186150"/>
            <a:ext cx="1498600" cy="2175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GT" sz="800" dirty="0"/>
              <a:t>Fuente: Banco de Guatemala</a:t>
            </a:r>
          </a:p>
        </p:txBody>
      </p:sp>
      <p:graphicFrame>
        <p:nvGraphicFramePr>
          <p:cNvPr id="34" name="Gráfico 33">
            <a:extLst>
              <a:ext uri="{FF2B5EF4-FFF2-40B4-BE49-F238E27FC236}">
                <a16:creationId xmlns:a16="http://schemas.microsoft.com/office/drawing/2014/main" id="{5F5623A6-32E2-47A2-5F77-EF57791D94A4}"/>
              </a:ext>
            </a:extLst>
          </p:cNvPr>
          <p:cNvGraphicFramePr>
            <a:graphicFrameLocks/>
          </p:cNvGraphicFramePr>
          <p:nvPr>
            <p:extLst>
              <p:ext uri="{D42A27DB-BD31-4B8C-83A1-F6EECF244321}">
                <p14:modId xmlns:p14="http://schemas.microsoft.com/office/powerpoint/2010/main" val="1073840506"/>
              </p:ext>
            </p:extLst>
          </p:nvPr>
        </p:nvGraphicFramePr>
        <p:xfrm>
          <a:off x="3437662" y="7403461"/>
          <a:ext cx="3878220" cy="2064717"/>
        </p:xfrm>
        <a:graphic>
          <a:graphicData uri="http://schemas.openxmlformats.org/drawingml/2006/chart">
            <c:chart xmlns:c="http://schemas.openxmlformats.org/drawingml/2006/chart" xmlns:r="http://schemas.openxmlformats.org/officeDocument/2006/relationships" r:id="rId5"/>
          </a:graphicData>
        </a:graphic>
      </p:graphicFrame>
      <p:pic>
        <p:nvPicPr>
          <p:cNvPr id="37" name="Imagen 36">
            <a:extLst>
              <a:ext uri="{FF2B5EF4-FFF2-40B4-BE49-F238E27FC236}">
                <a16:creationId xmlns:a16="http://schemas.microsoft.com/office/drawing/2014/main" id="{F3E98477-76E9-8824-C8BC-AEE7304FF905}"/>
              </a:ext>
            </a:extLst>
          </p:cNvPr>
          <p:cNvPicPr>
            <a:picLocks noChangeAspect="1"/>
          </p:cNvPicPr>
          <p:nvPr/>
        </p:nvPicPr>
        <p:blipFill>
          <a:blip r:embed="rId6"/>
          <a:stretch>
            <a:fillRect/>
          </a:stretch>
        </p:blipFill>
        <p:spPr>
          <a:xfrm>
            <a:off x="3437661" y="9771642"/>
            <a:ext cx="3799559" cy="2262691"/>
          </a:xfrm>
          <a:prstGeom prst="rect">
            <a:avLst/>
          </a:prstGeom>
        </p:spPr>
      </p:pic>
      <p:sp>
        <p:nvSpPr>
          <p:cNvPr id="38" name="CuadroTexto 28">
            <a:extLst>
              <a:ext uri="{FF2B5EF4-FFF2-40B4-BE49-F238E27FC236}">
                <a16:creationId xmlns:a16="http://schemas.microsoft.com/office/drawing/2014/main" id="{FCA0DF54-0C5E-4BE1-9720-5DDA18E06814}"/>
              </a:ext>
            </a:extLst>
          </p:cNvPr>
          <p:cNvSpPr txBox="1"/>
          <p:nvPr/>
        </p:nvSpPr>
        <p:spPr>
          <a:xfrm>
            <a:off x="4218686" y="9984657"/>
            <a:ext cx="541527" cy="64633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GT" sz="600" b="1" dirty="0"/>
              <a:t>2022</a:t>
            </a:r>
          </a:p>
          <a:p>
            <a:r>
              <a:rPr lang="es-GT" sz="600" b="1" dirty="0"/>
              <a:t>OECD </a:t>
            </a:r>
            <a:r>
              <a:rPr lang="es-GT" sz="600" b="1" baseline="0" dirty="0"/>
              <a:t> 3.4</a:t>
            </a:r>
          </a:p>
          <a:p>
            <a:r>
              <a:rPr lang="es-GT" sz="600" b="1" baseline="0" dirty="0"/>
              <a:t>GUA    4.4</a:t>
            </a:r>
          </a:p>
          <a:p>
            <a:r>
              <a:rPr lang="es-GT" sz="600" b="1" baseline="0" dirty="0"/>
              <a:t>USA     6.5</a:t>
            </a:r>
          </a:p>
          <a:p>
            <a:r>
              <a:rPr lang="es-GT" sz="600" b="1" baseline="0" dirty="0"/>
              <a:t>EURO  8.4</a:t>
            </a:r>
          </a:p>
          <a:p>
            <a:r>
              <a:rPr lang="es-GT" sz="600" b="1" baseline="0" dirty="0"/>
              <a:t>CR        8.3</a:t>
            </a:r>
            <a:endParaRPr lang="es-GT" sz="600" b="1" dirty="0"/>
          </a:p>
        </p:txBody>
      </p:sp>
      <p:sp>
        <p:nvSpPr>
          <p:cNvPr id="39" name="CuadroTexto 27">
            <a:extLst>
              <a:ext uri="{FF2B5EF4-FFF2-40B4-BE49-F238E27FC236}">
                <a16:creationId xmlns:a16="http://schemas.microsoft.com/office/drawing/2014/main" id="{C3F0DCCB-7F78-4D30-B75A-122B89CC7EF7}"/>
              </a:ext>
            </a:extLst>
          </p:cNvPr>
          <p:cNvSpPr txBox="1"/>
          <p:nvPr/>
        </p:nvSpPr>
        <p:spPr>
          <a:xfrm>
            <a:off x="5156141" y="10328549"/>
            <a:ext cx="498855" cy="3693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GT" sz="600" b="1" dirty="0"/>
              <a:t>2023</a:t>
            </a:r>
          </a:p>
          <a:p>
            <a:r>
              <a:rPr lang="es-GT" sz="600" b="1" dirty="0"/>
              <a:t>OECD</a:t>
            </a:r>
            <a:r>
              <a:rPr lang="es-GT" sz="600" b="1" baseline="0" dirty="0"/>
              <a:t> 6.9</a:t>
            </a:r>
          </a:p>
          <a:p>
            <a:r>
              <a:rPr lang="es-GT" sz="600" b="1" baseline="0" dirty="0"/>
              <a:t>GUA    4.2</a:t>
            </a:r>
            <a:endParaRPr lang="es-GT" sz="600" b="1" dirty="0"/>
          </a:p>
        </p:txBody>
      </p:sp>
      <p:sp>
        <p:nvSpPr>
          <p:cNvPr id="40" name="CuadroTexto 26">
            <a:extLst>
              <a:ext uri="{FF2B5EF4-FFF2-40B4-BE49-F238E27FC236}">
                <a16:creationId xmlns:a16="http://schemas.microsoft.com/office/drawing/2014/main" id="{A05D7D31-C326-4E18-98A3-9F70CEED65D8}"/>
              </a:ext>
            </a:extLst>
          </p:cNvPr>
          <p:cNvSpPr txBox="1"/>
          <p:nvPr/>
        </p:nvSpPr>
        <p:spPr>
          <a:xfrm>
            <a:off x="5936878" y="10463874"/>
            <a:ext cx="498855" cy="3693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GT" sz="600" b="1" dirty="0"/>
              <a:t>2024</a:t>
            </a:r>
          </a:p>
          <a:p>
            <a:r>
              <a:rPr lang="es-GT" sz="600" b="1" dirty="0"/>
              <a:t>OECD</a:t>
            </a:r>
            <a:r>
              <a:rPr lang="es-GT" sz="600" b="1" baseline="0" dirty="0"/>
              <a:t> 5.0</a:t>
            </a:r>
          </a:p>
          <a:p>
            <a:r>
              <a:rPr lang="es-GT" sz="600" b="1" baseline="0" dirty="0"/>
              <a:t>GUA    4.0</a:t>
            </a:r>
            <a:endParaRPr lang="es-GT" sz="600" b="1" dirty="0"/>
          </a:p>
        </p:txBody>
      </p:sp>
      <p:sp>
        <p:nvSpPr>
          <p:cNvPr id="42" name="CuadroTexto 23">
            <a:extLst>
              <a:ext uri="{FF2B5EF4-FFF2-40B4-BE49-F238E27FC236}">
                <a16:creationId xmlns:a16="http://schemas.microsoft.com/office/drawing/2014/main" id="{D98BEBC3-3FB6-408F-953E-EE4DC76B333A}"/>
              </a:ext>
            </a:extLst>
          </p:cNvPr>
          <p:cNvSpPr txBox="1"/>
          <p:nvPr/>
        </p:nvSpPr>
        <p:spPr>
          <a:xfrm>
            <a:off x="6721027" y="10802018"/>
            <a:ext cx="498855" cy="3693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GT" sz="600" b="1" dirty="0"/>
              <a:t>2025</a:t>
            </a:r>
          </a:p>
          <a:p>
            <a:r>
              <a:rPr lang="es-GT" sz="600" b="1" dirty="0"/>
              <a:t>OECD</a:t>
            </a:r>
            <a:r>
              <a:rPr lang="es-GT" sz="600" b="1" baseline="0" dirty="0"/>
              <a:t> 3.4</a:t>
            </a:r>
          </a:p>
          <a:p>
            <a:r>
              <a:rPr lang="es-GT" sz="600" b="1" baseline="0" dirty="0"/>
              <a:t>GUA    4.4</a:t>
            </a:r>
            <a:endParaRPr lang="es-GT" sz="600" b="1" dirty="0"/>
          </a:p>
        </p:txBody>
      </p:sp>
      <p:sp>
        <p:nvSpPr>
          <p:cNvPr id="44" name="CuadroTexto 25">
            <a:extLst>
              <a:ext uri="{FF2B5EF4-FFF2-40B4-BE49-F238E27FC236}">
                <a16:creationId xmlns:a16="http://schemas.microsoft.com/office/drawing/2014/main" id="{2ECE9EA6-34C7-439D-9AA7-328F725925C6}"/>
              </a:ext>
            </a:extLst>
          </p:cNvPr>
          <p:cNvSpPr txBox="1"/>
          <p:nvPr/>
        </p:nvSpPr>
        <p:spPr>
          <a:xfrm>
            <a:off x="5198467" y="11093233"/>
            <a:ext cx="506870" cy="46166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GT" sz="600" b="1" dirty="0"/>
              <a:t>2023</a:t>
            </a:r>
          </a:p>
          <a:p>
            <a:r>
              <a:rPr lang="es-GT" sz="600" b="1" dirty="0"/>
              <a:t>USA    3.7</a:t>
            </a:r>
          </a:p>
          <a:p>
            <a:r>
              <a:rPr lang="es-GT" sz="600" b="1" dirty="0"/>
              <a:t>EURO 5.4</a:t>
            </a:r>
          </a:p>
          <a:p>
            <a:r>
              <a:rPr lang="es-GT" sz="600" b="1" dirty="0"/>
              <a:t>CR</a:t>
            </a:r>
            <a:r>
              <a:rPr lang="es-GT" sz="600" b="1" baseline="0" dirty="0"/>
              <a:t>       0.5 </a:t>
            </a:r>
            <a:endParaRPr lang="es-GT" sz="600" b="1" dirty="0"/>
          </a:p>
        </p:txBody>
      </p:sp>
      <p:sp>
        <p:nvSpPr>
          <p:cNvPr id="45" name="CuadroTexto 24">
            <a:extLst>
              <a:ext uri="{FF2B5EF4-FFF2-40B4-BE49-F238E27FC236}">
                <a16:creationId xmlns:a16="http://schemas.microsoft.com/office/drawing/2014/main" id="{F3A7429B-B8FB-4BD9-95BB-9C3C68A8BF1F}"/>
              </a:ext>
            </a:extLst>
          </p:cNvPr>
          <p:cNvSpPr txBox="1"/>
          <p:nvPr/>
        </p:nvSpPr>
        <p:spPr>
          <a:xfrm>
            <a:off x="5879721" y="11213601"/>
            <a:ext cx="489236" cy="46166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GT" sz="600" b="1" dirty="0"/>
              <a:t>2024</a:t>
            </a:r>
          </a:p>
          <a:p>
            <a:r>
              <a:rPr lang="es-GT" sz="600" b="1" dirty="0"/>
              <a:t>USA    2.5</a:t>
            </a:r>
          </a:p>
          <a:p>
            <a:r>
              <a:rPr lang="es-GT" sz="600" b="1" dirty="0"/>
              <a:t>EURO 2.3</a:t>
            </a:r>
          </a:p>
          <a:p>
            <a:r>
              <a:rPr lang="es-GT" sz="600" b="1" dirty="0"/>
              <a:t>CR</a:t>
            </a:r>
            <a:r>
              <a:rPr lang="es-GT" sz="600" b="1" baseline="0" dirty="0"/>
              <a:t>       0.4</a:t>
            </a:r>
            <a:endParaRPr lang="es-GT" sz="600" b="1" dirty="0"/>
          </a:p>
        </p:txBody>
      </p:sp>
      <p:sp>
        <p:nvSpPr>
          <p:cNvPr id="46" name="CuadroTexto 22">
            <a:extLst>
              <a:ext uri="{FF2B5EF4-FFF2-40B4-BE49-F238E27FC236}">
                <a16:creationId xmlns:a16="http://schemas.microsoft.com/office/drawing/2014/main" id="{DDEBA131-F8F9-A60B-654C-72EC9FE5D31D}"/>
              </a:ext>
            </a:extLst>
          </p:cNvPr>
          <p:cNvSpPr txBox="1"/>
          <p:nvPr/>
        </p:nvSpPr>
        <p:spPr>
          <a:xfrm>
            <a:off x="6725837" y="11192888"/>
            <a:ext cx="489236" cy="46166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s-GT" sz="600" b="1" dirty="0"/>
              <a:t>2025</a:t>
            </a:r>
          </a:p>
          <a:p>
            <a:r>
              <a:rPr lang="es-GT" sz="600" b="1" dirty="0"/>
              <a:t>USA    2.1</a:t>
            </a:r>
          </a:p>
          <a:p>
            <a:r>
              <a:rPr lang="es-GT" sz="600" b="1" dirty="0"/>
              <a:t>EURO 2.2</a:t>
            </a:r>
          </a:p>
          <a:p>
            <a:r>
              <a:rPr lang="es-GT" sz="600" b="1" dirty="0"/>
              <a:t>CR</a:t>
            </a:r>
            <a:r>
              <a:rPr lang="es-GT" sz="600" b="1" baseline="0" dirty="0"/>
              <a:t>       2.2</a:t>
            </a:r>
            <a:endParaRPr lang="es-GT" sz="600" b="1" dirty="0"/>
          </a:p>
        </p:txBody>
      </p:sp>
      <p:sp>
        <p:nvSpPr>
          <p:cNvPr id="47" name="CuadroTexto 29">
            <a:extLst>
              <a:ext uri="{FF2B5EF4-FFF2-40B4-BE49-F238E27FC236}">
                <a16:creationId xmlns:a16="http://schemas.microsoft.com/office/drawing/2014/main" id="{E438B772-B5B6-485E-F15A-F8CA6AC79376}"/>
              </a:ext>
            </a:extLst>
          </p:cNvPr>
          <p:cNvSpPr txBox="1"/>
          <p:nvPr/>
        </p:nvSpPr>
        <p:spPr>
          <a:xfrm>
            <a:off x="3438194" y="11804005"/>
            <a:ext cx="3536950" cy="2175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GT" sz="800"/>
              <a:t>Fuente:</a:t>
            </a:r>
            <a:r>
              <a:rPr lang="es-GT" sz="800" baseline="0"/>
              <a:t> Organización para la Cooperación y el Desarrollo Económico -OCDE-OECD</a:t>
            </a:r>
            <a:endParaRPr lang="es-GT" sz="800"/>
          </a:p>
        </p:txBody>
      </p:sp>
      <p:pic>
        <p:nvPicPr>
          <p:cNvPr id="48" name="Imagen 47">
            <a:extLst>
              <a:ext uri="{FF2B5EF4-FFF2-40B4-BE49-F238E27FC236}">
                <a16:creationId xmlns:a16="http://schemas.microsoft.com/office/drawing/2014/main" id="{5DAAA3D3-53BD-45E8-5B88-FB517A5DDE75}"/>
              </a:ext>
            </a:extLst>
          </p:cNvPr>
          <p:cNvPicPr>
            <a:picLocks noChangeAspect="1"/>
          </p:cNvPicPr>
          <p:nvPr/>
        </p:nvPicPr>
        <p:blipFill>
          <a:blip r:embed="rId4"/>
          <a:stretch>
            <a:fillRect/>
          </a:stretch>
        </p:blipFill>
        <p:spPr>
          <a:xfrm>
            <a:off x="490055" y="12523957"/>
            <a:ext cx="6578600" cy="127001"/>
          </a:xfrm>
          <a:prstGeom prst="rect">
            <a:avLst/>
          </a:prstGeom>
        </p:spPr>
      </p:pic>
      <p:sp>
        <p:nvSpPr>
          <p:cNvPr id="54" name="CuadroTexto 10">
            <a:extLst>
              <a:ext uri="{FF2B5EF4-FFF2-40B4-BE49-F238E27FC236}">
                <a16:creationId xmlns:a16="http://schemas.microsoft.com/office/drawing/2014/main" id="{1030A0AC-D3ED-9E04-959D-1C41E0010B19}"/>
              </a:ext>
            </a:extLst>
          </p:cNvPr>
          <p:cNvSpPr txBox="1"/>
          <p:nvPr/>
        </p:nvSpPr>
        <p:spPr>
          <a:xfrm>
            <a:off x="3215565" y="18632198"/>
            <a:ext cx="1498600" cy="2175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s-GT" sz="800" dirty="0"/>
              <a:t>Fuente: Banco de Guatemala</a:t>
            </a:r>
          </a:p>
        </p:txBody>
      </p:sp>
      <p:sp>
        <p:nvSpPr>
          <p:cNvPr id="56" name="CuadroTexto 55">
            <a:extLst>
              <a:ext uri="{FF2B5EF4-FFF2-40B4-BE49-F238E27FC236}">
                <a16:creationId xmlns:a16="http://schemas.microsoft.com/office/drawing/2014/main" id="{0AF267B6-7597-3E1E-48A5-BB1FDEA01F10}"/>
              </a:ext>
            </a:extLst>
          </p:cNvPr>
          <p:cNvSpPr txBox="1"/>
          <p:nvPr/>
        </p:nvSpPr>
        <p:spPr>
          <a:xfrm>
            <a:off x="340024" y="19186331"/>
            <a:ext cx="6861302" cy="2903552"/>
          </a:xfrm>
          <a:prstGeom prst="rect">
            <a:avLst/>
          </a:prstGeom>
          <a:noFill/>
        </p:spPr>
        <p:txBody>
          <a:bodyPr wrap="square">
            <a:spAutoFit/>
          </a:bodyPr>
          <a:lstStyle/>
          <a:p>
            <a:pPr algn="ctr">
              <a:spcAft>
                <a:spcPts val="800"/>
              </a:spcAft>
            </a:pPr>
            <a:r>
              <a:rPr lang="es-GT" sz="800" b="1" kern="100" dirty="0">
                <a:effectLst/>
                <a:latin typeface="Aptos" panose="020B0004020202020204" pitchFamily="34" charset="0"/>
                <a:ea typeface="Aptos" panose="020B0004020202020204" pitchFamily="34" charset="0"/>
                <a:cs typeface="Times New Roman" panose="02020603050405020304" pitchFamily="18" charset="0"/>
              </a:rPr>
              <a:t>POTENCIALES IMPACTOS ECONÓMICOS DEL FENÓMENO DE EL NIÑO EN AMÉRICA LATINA</a:t>
            </a:r>
          </a:p>
          <a:p>
            <a:pPr marL="171450" indent="-171450" algn="just">
              <a:spcAft>
                <a:spcPts val="800"/>
              </a:spcAft>
              <a:buFont typeface="Arial" panose="020B0604020202020204" pitchFamily="34" charset="0"/>
              <a:buChar char="•"/>
            </a:pPr>
            <a:r>
              <a:rPr lang="es-GT" sz="900" kern="100" dirty="0">
                <a:effectLst/>
                <a:latin typeface="Arial" panose="020B0604020202020204" pitchFamily="34" charset="0"/>
                <a:ea typeface="Aptos" panose="020B0004020202020204" pitchFamily="34" charset="0"/>
                <a:cs typeface="Arial" panose="020B0604020202020204" pitchFamily="34" charset="0"/>
              </a:rPr>
              <a:t>Comenzó en junio de 2023 y persistirá durante el primer semestre de 2024, al alterar las condiciones meteorológicas tiene un efecto significativo en los sectores económicos</a:t>
            </a:r>
            <a:r>
              <a:rPr lang="es-GT" sz="900" kern="100" dirty="0">
                <a:latin typeface="Arial" panose="020B0604020202020204" pitchFamily="34" charset="0"/>
                <a:ea typeface="Aptos" panose="020B0004020202020204" pitchFamily="34" charset="0"/>
                <a:cs typeface="Arial" panose="020B0604020202020204" pitchFamily="34" charset="0"/>
              </a:rPr>
              <a:t> </a:t>
            </a:r>
            <a:r>
              <a:rPr lang="es-GT" sz="900" kern="100" dirty="0">
                <a:effectLst/>
                <a:latin typeface="Arial" panose="020B0604020202020204" pitchFamily="34" charset="0"/>
                <a:ea typeface="Aptos" panose="020B0004020202020204" pitchFamily="34" charset="0"/>
                <a:cs typeface="Arial" panose="020B0604020202020204" pitchFamily="34" charset="0"/>
              </a:rPr>
              <a:t>sobre la producción y los precios, especialmente, de los alimentos cuya influencia se traslada al nivel general de precios.</a:t>
            </a:r>
            <a:endParaRPr lang="es-GT" sz="900" kern="100" dirty="0">
              <a:latin typeface="Arial" panose="020B0604020202020204" pitchFamily="34" charset="0"/>
              <a:ea typeface="Aptos" panose="020B0004020202020204" pitchFamily="34" charset="0"/>
              <a:cs typeface="Arial" panose="020B0604020202020204" pitchFamily="34" charset="0"/>
            </a:endParaRPr>
          </a:p>
          <a:p>
            <a:pPr marL="171450" indent="-171450" algn="just">
              <a:spcAft>
                <a:spcPts val="800"/>
              </a:spcAft>
              <a:buFont typeface="Arial" panose="020B0604020202020204" pitchFamily="34" charset="0"/>
              <a:buChar char="•"/>
            </a:pPr>
            <a:r>
              <a:rPr lang="es-GT" sz="900" kern="100" dirty="0">
                <a:effectLst/>
                <a:latin typeface="Arial" panose="020B0604020202020204" pitchFamily="34" charset="0"/>
                <a:ea typeface="Aptos" panose="020B0004020202020204" pitchFamily="34" charset="0"/>
                <a:cs typeface="Arial" panose="020B0604020202020204" pitchFamily="34" charset="0"/>
              </a:rPr>
              <a:t>Los precios de las principales materias primas agrícolas que exporta la región (café, cacao, azúcar, maíz, soya, entre otros) registraron, en su conjunto, un aumento de 12.3% durante 2023, lo cual habría incidido en que la inflación mundial se desacelerara y</a:t>
            </a:r>
            <a:r>
              <a:rPr lang="es-GT" sz="900" kern="100" dirty="0">
                <a:latin typeface="Arial" panose="020B0604020202020204" pitchFamily="34" charset="0"/>
                <a:ea typeface="Aptos" panose="020B0004020202020204" pitchFamily="34" charset="0"/>
                <a:cs typeface="Arial" panose="020B0604020202020204" pitchFamily="34" charset="0"/>
              </a:rPr>
              <a:t>;</a:t>
            </a:r>
            <a:r>
              <a:rPr lang="es-GT" sz="900" kern="100" dirty="0">
                <a:effectLst/>
                <a:latin typeface="Arial" panose="020B0604020202020204" pitchFamily="34" charset="0"/>
                <a:ea typeface="Aptos" panose="020B0004020202020204" pitchFamily="34" charset="0"/>
                <a:cs typeface="Arial" panose="020B0604020202020204" pitchFamily="34" charset="0"/>
              </a:rPr>
              <a:t> en consecuencia, en que diversos bancos centrales prolongaran la postura restrictiva de política monetaria. </a:t>
            </a:r>
          </a:p>
          <a:p>
            <a:pPr marL="171450" indent="-171450" algn="just">
              <a:spcAft>
                <a:spcPts val="800"/>
              </a:spcAft>
              <a:buFont typeface="Arial" panose="020B0604020202020204" pitchFamily="34" charset="0"/>
              <a:buChar char="•"/>
            </a:pPr>
            <a:r>
              <a:rPr lang="es-GT" sz="900" kern="100" dirty="0">
                <a:effectLst/>
                <a:latin typeface="Arial" panose="020B0604020202020204" pitchFamily="34" charset="0"/>
                <a:ea typeface="Aptos" panose="020B0004020202020204" pitchFamily="34" charset="0"/>
                <a:cs typeface="Arial" panose="020B0604020202020204" pitchFamily="34" charset="0"/>
              </a:rPr>
              <a:t>Según el Servicio Meteorológico de los Estados Unidos de América (a pesar de que existe una probabilidad del 79% de que dicho fenómeno concluya entre abril y junio de 2024) su impacto económico podría extenderse más tiempo, especialmente, a medida que finaliza el ciclo de cosechas que está siendo afectado.</a:t>
            </a:r>
          </a:p>
          <a:p>
            <a:pPr marL="171450" indent="-171450" algn="just">
              <a:spcAft>
                <a:spcPts val="800"/>
              </a:spcAft>
              <a:buFont typeface="Arial" panose="020B0604020202020204" pitchFamily="34" charset="0"/>
              <a:buChar char="•"/>
            </a:pPr>
            <a:r>
              <a:rPr lang="es-GT" sz="900" kern="100" dirty="0">
                <a:effectLst/>
                <a:latin typeface="Arial" panose="020B0604020202020204" pitchFamily="34" charset="0"/>
                <a:ea typeface="Aptos" panose="020B0004020202020204" pitchFamily="34" charset="0"/>
                <a:cs typeface="Arial" panose="020B0604020202020204" pitchFamily="34" charset="0"/>
              </a:rPr>
              <a:t> Adicionalmente, el fenómeno de La Niña, tiene una probabilidad de 55% de comenzar a desarrollarse entre junio y agosto del presente año, de manera que, si se intensifica, podría afectar a la agricultura, en especial a la producción de soya y maíz en América Latina.</a:t>
            </a:r>
          </a:p>
          <a:p>
            <a:pPr algn="just">
              <a:spcAft>
                <a:spcPts val="800"/>
              </a:spcAft>
            </a:pPr>
            <a:r>
              <a:rPr lang="es-GT" sz="800" kern="100" dirty="0">
                <a:effectLst/>
                <a:latin typeface="Arial" panose="020B0604020202020204" pitchFamily="34" charset="0"/>
                <a:ea typeface="Aptos" panose="020B0004020202020204" pitchFamily="34" charset="0"/>
                <a:cs typeface="Arial" panose="020B0604020202020204" pitchFamily="34" charset="0"/>
              </a:rPr>
              <a:t>        Fuente: Fondo Monetario Internacional (2023). “</a:t>
            </a:r>
          </a:p>
          <a:p>
            <a:pPr algn="just">
              <a:lnSpc>
                <a:spcPct val="115000"/>
              </a:lnSpc>
              <a:spcAft>
                <a:spcPts val="800"/>
              </a:spcAft>
            </a:pPr>
            <a:r>
              <a:rPr lang="es-ES" sz="1800" kern="100" dirty="0">
                <a:effectLst/>
                <a:latin typeface="Aptos" panose="020B0004020202020204" pitchFamily="34" charset="0"/>
                <a:ea typeface="Aptos" panose="020B0004020202020204" pitchFamily="34" charset="0"/>
                <a:cs typeface="Times New Roman" panose="02020603050405020304" pitchFamily="18" charset="0"/>
              </a:rPr>
              <a:t> </a:t>
            </a:r>
            <a:endParaRPr lang="es-GT" sz="1800" kern="1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23" name="Imagen 22">
            <a:extLst>
              <a:ext uri="{FF2B5EF4-FFF2-40B4-BE49-F238E27FC236}">
                <a16:creationId xmlns:a16="http://schemas.microsoft.com/office/drawing/2014/main" id="{E1AFFFC9-3D4C-9365-BC1F-C6797A1398EF}"/>
              </a:ext>
            </a:extLst>
          </p:cNvPr>
          <p:cNvPicPr>
            <a:picLocks noChangeAspect="1"/>
          </p:cNvPicPr>
          <p:nvPr/>
        </p:nvPicPr>
        <p:blipFill>
          <a:blip r:embed="rId7"/>
          <a:stretch>
            <a:fillRect/>
          </a:stretch>
        </p:blipFill>
        <p:spPr>
          <a:xfrm>
            <a:off x="469414" y="4533729"/>
            <a:ext cx="6775450" cy="2451100"/>
          </a:xfrm>
          <a:prstGeom prst="rect">
            <a:avLst/>
          </a:prstGeom>
        </p:spPr>
      </p:pic>
      <p:pic>
        <p:nvPicPr>
          <p:cNvPr id="26" name="Imagen 25">
            <a:extLst>
              <a:ext uri="{FF2B5EF4-FFF2-40B4-BE49-F238E27FC236}">
                <a16:creationId xmlns:a16="http://schemas.microsoft.com/office/drawing/2014/main" id="{9D06960F-B087-4B16-7FFD-0278FAE2DD77}"/>
              </a:ext>
            </a:extLst>
          </p:cNvPr>
          <p:cNvPicPr>
            <a:picLocks noChangeAspect="1"/>
          </p:cNvPicPr>
          <p:nvPr/>
        </p:nvPicPr>
        <p:blipFill>
          <a:blip r:embed="rId8"/>
          <a:stretch>
            <a:fillRect/>
          </a:stretch>
        </p:blipFill>
        <p:spPr>
          <a:xfrm>
            <a:off x="3364172" y="12958104"/>
            <a:ext cx="4286435" cy="2402751"/>
          </a:xfrm>
          <a:prstGeom prst="rect">
            <a:avLst/>
          </a:prstGeom>
        </p:spPr>
      </p:pic>
      <p:sp>
        <p:nvSpPr>
          <p:cNvPr id="27" name="CuadroTexto 26">
            <a:extLst>
              <a:ext uri="{FF2B5EF4-FFF2-40B4-BE49-F238E27FC236}">
                <a16:creationId xmlns:a16="http://schemas.microsoft.com/office/drawing/2014/main" id="{F843BC26-CE64-3176-14FA-85450F7BCDA6}"/>
              </a:ext>
            </a:extLst>
          </p:cNvPr>
          <p:cNvSpPr txBox="1"/>
          <p:nvPr/>
        </p:nvSpPr>
        <p:spPr>
          <a:xfrm>
            <a:off x="6062523" y="14018506"/>
            <a:ext cx="319318" cy="184666"/>
          </a:xfrm>
          <a:prstGeom prst="rect">
            <a:avLst/>
          </a:prstGeom>
          <a:noFill/>
        </p:spPr>
        <p:txBody>
          <a:bodyPr wrap="none" rtlCol="0">
            <a:spAutoFit/>
          </a:bodyPr>
          <a:lstStyle/>
          <a:p>
            <a:r>
              <a:rPr lang="es-ES" sz="600" dirty="0">
                <a:solidFill>
                  <a:srgbClr val="FF0000"/>
                </a:solidFill>
              </a:rPr>
              <a:t>11.0</a:t>
            </a:r>
            <a:endParaRPr lang="es-GT" sz="600" dirty="0">
              <a:solidFill>
                <a:srgbClr val="FF0000"/>
              </a:solidFill>
            </a:endParaRPr>
          </a:p>
        </p:txBody>
      </p:sp>
      <p:sp>
        <p:nvSpPr>
          <p:cNvPr id="28" name="CuadroTexto 27">
            <a:extLst>
              <a:ext uri="{FF2B5EF4-FFF2-40B4-BE49-F238E27FC236}">
                <a16:creationId xmlns:a16="http://schemas.microsoft.com/office/drawing/2014/main" id="{818B9B4C-DECC-2306-2CFB-507A8A495FB9}"/>
              </a:ext>
            </a:extLst>
          </p:cNvPr>
          <p:cNvSpPr txBox="1"/>
          <p:nvPr/>
        </p:nvSpPr>
        <p:spPr>
          <a:xfrm>
            <a:off x="6089365" y="14411831"/>
            <a:ext cx="279592" cy="184666"/>
          </a:xfrm>
          <a:prstGeom prst="rect">
            <a:avLst/>
          </a:prstGeom>
          <a:noFill/>
        </p:spPr>
        <p:txBody>
          <a:bodyPr wrap="square" rtlCol="0">
            <a:spAutoFit/>
          </a:bodyPr>
          <a:lstStyle/>
          <a:p>
            <a:r>
              <a:rPr lang="es-ES" sz="600" dirty="0">
                <a:solidFill>
                  <a:srgbClr val="FF0000"/>
                </a:solidFill>
              </a:rPr>
              <a:t>8.0</a:t>
            </a:r>
            <a:endParaRPr lang="es-GT" sz="600" dirty="0">
              <a:solidFill>
                <a:srgbClr val="FF0000"/>
              </a:solidFill>
            </a:endParaRPr>
          </a:p>
        </p:txBody>
      </p:sp>
      <p:sp>
        <p:nvSpPr>
          <p:cNvPr id="29" name="CuadroTexto 28">
            <a:extLst>
              <a:ext uri="{FF2B5EF4-FFF2-40B4-BE49-F238E27FC236}">
                <a16:creationId xmlns:a16="http://schemas.microsoft.com/office/drawing/2014/main" id="{B6DD4EEA-B878-C21D-C9B9-587F2F751646}"/>
              </a:ext>
            </a:extLst>
          </p:cNvPr>
          <p:cNvSpPr txBox="1"/>
          <p:nvPr/>
        </p:nvSpPr>
        <p:spPr>
          <a:xfrm>
            <a:off x="6655826" y="14166547"/>
            <a:ext cx="280846" cy="184666"/>
          </a:xfrm>
          <a:prstGeom prst="rect">
            <a:avLst/>
          </a:prstGeom>
          <a:noFill/>
        </p:spPr>
        <p:txBody>
          <a:bodyPr wrap="none" rtlCol="0">
            <a:spAutoFit/>
          </a:bodyPr>
          <a:lstStyle/>
          <a:p>
            <a:r>
              <a:rPr lang="es-ES" sz="600" dirty="0">
                <a:solidFill>
                  <a:srgbClr val="FF0000"/>
                </a:solidFill>
              </a:rPr>
              <a:t>7.5</a:t>
            </a:r>
            <a:endParaRPr lang="es-GT" sz="600" dirty="0">
              <a:solidFill>
                <a:srgbClr val="FF0000"/>
              </a:solidFill>
            </a:endParaRPr>
          </a:p>
        </p:txBody>
      </p:sp>
      <p:sp>
        <p:nvSpPr>
          <p:cNvPr id="31" name="CuadroTexto 30">
            <a:extLst>
              <a:ext uri="{FF2B5EF4-FFF2-40B4-BE49-F238E27FC236}">
                <a16:creationId xmlns:a16="http://schemas.microsoft.com/office/drawing/2014/main" id="{23F35F47-D596-271C-F242-4DB87EA69745}"/>
              </a:ext>
            </a:extLst>
          </p:cNvPr>
          <p:cNvSpPr txBox="1"/>
          <p:nvPr/>
        </p:nvSpPr>
        <p:spPr>
          <a:xfrm>
            <a:off x="6655826" y="14504164"/>
            <a:ext cx="298480" cy="184666"/>
          </a:xfrm>
          <a:prstGeom prst="rect">
            <a:avLst/>
          </a:prstGeom>
          <a:noFill/>
        </p:spPr>
        <p:txBody>
          <a:bodyPr wrap="none" rtlCol="0">
            <a:spAutoFit/>
          </a:bodyPr>
          <a:lstStyle/>
          <a:p>
            <a:r>
              <a:rPr lang="es-ES" sz="600" dirty="0">
                <a:solidFill>
                  <a:srgbClr val="FF0000"/>
                </a:solidFill>
              </a:rPr>
              <a:t> 4.0</a:t>
            </a:r>
            <a:endParaRPr lang="es-GT" sz="600" dirty="0">
              <a:solidFill>
                <a:srgbClr val="FF0000"/>
              </a:solidFill>
            </a:endParaRPr>
          </a:p>
        </p:txBody>
      </p:sp>
      <p:sp>
        <p:nvSpPr>
          <p:cNvPr id="32" name="CuadroTexto 31">
            <a:extLst>
              <a:ext uri="{FF2B5EF4-FFF2-40B4-BE49-F238E27FC236}">
                <a16:creationId xmlns:a16="http://schemas.microsoft.com/office/drawing/2014/main" id="{B730C347-7A59-1781-AD6D-85169ACB522E}"/>
              </a:ext>
            </a:extLst>
          </p:cNvPr>
          <p:cNvSpPr txBox="1"/>
          <p:nvPr/>
        </p:nvSpPr>
        <p:spPr>
          <a:xfrm>
            <a:off x="6222182" y="13915872"/>
            <a:ext cx="644728" cy="184666"/>
          </a:xfrm>
          <a:prstGeom prst="rect">
            <a:avLst/>
          </a:prstGeom>
          <a:noFill/>
        </p:spPr>
        <p:txBody>
          <a:bodyPr wrap="none" rtlCol="0">
            <a:spAutoFit/>
          </a:bodyPr>
          <a:lstStyle/>
          <a:p>
            <a:r>
              <a:rPr lang="es-ES" sz="600" dirty="0"/>
              <a:t>Límite máximo</a:t>
            </a:r>
            <a:endParaRPr lang="es-GT" sz="600" dirty="0"/>
          </a:p>
        </p:txBody>
      </p:sp>
      <p:sp>
        <p:nvSpPr>
          <p:cNvPr id="33" name="CuadroTexto 32">
            <a:extLst>
              <a:ext uri="{FF2B5EF4-FFF2-40B4-BE49-F238E27FC236}">
                <a16:creationId xmlns:a16="http://schemas.microsoft.com/office/drawing/2014/main" id="{35760C54-D9F8-927C-61FA-AEDC645B9B61}"/>
              </a:ext>
            </a:extLst>
          </p:cNvPr>
          <p:cNvSpPr txBox="1"/>
          <p:nvPr/>
        </p:nvSpPr>
        <p:spPr>
          <a:xfrm>
            <a:off x="6160338" y="14557975"/>
            <a:ext cx="631904" cy="184666"/>
          </a:xfrm>
          <a:prstGeom prst="rect">
            <a:avLst/>
          </a:prstGeom>
          <a:noFill/>
        </p:spPr>
        <p:txBody>
          <a:bodyPr wrap="none" rtlCol="0">
            <a:spAutoFit/>
          </a:bodyPr>
          <a:lstStyle/>
          <a:p>
            <a:r>
              <a:rPr lang="es-ES" sz="600" dirty="0"/>
              <a:t>Límite mínimo</a:t>
            </a:r>
            <a:endParaRPr lang="es-GT" sz="600" dirty="0"/>
          </a:p>
        </p:txBody>
      </p:sp>
      <p:cxnSp>
        <p:nvCxnSpPr>
          <p:cNvPr id="36" name="Conector recto de flecha 35">
            <a:extLst>
              <a:ext uri="{FF2B5EF4-FFF2-40B4-BE49-F238E27FC236}">
                <a16:creationId xmlns:a16="http://schemas.microsoft.com/office/drawing/2014/main" id="{406D99E0-8D2E-B473-7C54-30450B65E31B}"/>
              </a:ext>
            </a:extLst>
          </p:cNvPr>
          <p:cNvCxnSpPr>
            <a:cxnSpLocks/>
            <a:stCxn id="32" idx="2"/>
            <a:endCxn id="27" idx="3"/>
          </p:cNvCxnSpPr>
          <p:nvPr/>
        </p:nvCxnSpPr>
        <p:spPr>
          <a:xfrm flipH="1">
            <a:off x="6381841" y="14100538"/>
            <a:ext cx="162705" cy="10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ector recto de flecha 54">
            <a:extLst>
              <a:ext uri="{FF2B5EF4-FFF2-40B4-BE49-F238E27FC236}">
                <a16:creationId xmlns:a16="http://schemas.microsoft.com/office/drawing/2014/main" id="{0CB7A47D-7A2A-22B3-3119-CF66E9B83B21}"/>
              </a:ext>
            </a:extLst>
          </p:cNvPr>
          <p:cNvCxnSpPr>
            <a:cxnSpLocks/>
          </p:cNvCxnSpPr>
          <p:nvPr/>
        </p:nvCxnSpPr>
        <p:spPr>
          <a:xfrm>
            <a:off x="6544546" y="14100538"/>
            <a:ext cx="156613" cy="660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Conector recto de flecha 60">
            <a:extLst>
              <a:ext uri="{FF2B5EF4-FFF2-40B4-BE49-F238E27FC236}">
                <a16:creationId xmlns:a16="http://schemas.microsoft.com/office/drawing/2014/main" id="{B8CCFC84-3428-9DD1-670C-D72A40767C0C}"/>
              </a:ext>
            </a:extLst>
          </p:cNvPr>
          <p:cNvCxnSpPr>
            <a:stCxn id="33" idx="0"/>
            <a:endCxn id="28" idx="3"/>
          </p:cNvCxnSpPr>
          <p:nvPr/>
        </p:nvCxnSpPr>
        <p:spPr>
          <a:xfrm flipH="1" flipV="1">
            <a:off x="6368957" y="14504164"/>
            <a:ext cx="107333" cy="53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Conector recto de flecha 62">
            <a:extLst>
              <a:ext uri="{FF2B5EF4-FFF2-40B4-BE49-F238E27FC236}">
                <a16:creationId xmlns:a16="http://schemas.microsoft.com/office/drawing/2014/main" id="{CAB5D189-513B-1414-6D8C-9EAB00EB8C10}"/>
              </a:ext>
            </a:extLst>
          </p:cNvPr>
          <p:cNvCxnSpPr>
            <a:stCxn id="33" idx="0"/>
          </p:cNvCxnSpPr>
          <p:nvPr/>
        </p:nvCxnSpPr>
        <p:spPr>
          <a:xfrm>
            <a:off x="6476290" y="14557975"/>
            <a:ext cx="224869" cy="38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026" name="Gráfico 1025">
            <a:extLst>
              <a:ext uri="{FF2B5EF4-FFF2-40B4-BE49-F238E27FC236}">
                <a16:creationId xmlns:a16="http://schemas.microsoft.com/office/drawing/2014/main" id="{4346E3D1-DB91-706C-6703-5F71487758A7}"/>
              </a:ext>
            </a:extLst>
          </p:cNvPr>
          <p:cNvGraphicFramePr>
            <a:graphicFrameLocks/>
          </p:cNvGraphicFramePr>
          <p:nvPr>
            <p:extLst>
              <p:ext uri="{D42A27DB-BD31-4B8C-83A1-F6EECF244321}">
                <p14:modId xmlns:p14="http://schemas.microsoft.com/office/powerpoint/2010/main" val="415329564"/>
              </p:ext>
            </p:extLst>
          </p:nvPr>
        </p:nvGraphicFramePr>
        <p:xfrm>
          <a:off x="3070323" y="16305058"/>
          <a:ext cx="4250451" cy="2388775"/>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3352734528"/>
      </p:ext>
    </p:extLst>
  </p:cSld>
  <p:clrMapOvr>
    <a:masterClrMapping/>
  </p:clrMapOvr>
</p:sld>
</file>

<file path=ppt/theme/theme1.xml><?xml version="1.0" encoding="utf-8"?>
<a:theme xmlns:a="http://schemas.openxmlformats.org/drawingml/2006/main" name="Tema de Office">
  <a:themeElements>
    <a:clrScheme name="Violet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E8DD98C95B3AE14684BD66314BC4AE0A" ma:contentTypeVersion="18" ma:contentTypeDescription="Crear nuevo documento." ma:contentTypeScope="" ma:versionID="43ae9f959a5be5656e13bdb783b72b11">
  <xsd:schema xmlns:xsd="http://www.w3.org/2001/XMLSchema" xmlns:xs="http://www.w3.org/2001/XMLSchema" xmlns:p="http://schemas.microsoft.com/office/2006/metadata/properties" xmlns:ns3="edefa7f2-28db-41bf-a300-98e17028c76f" xmlns:ns4="1b3c6c83-3284-47ee-bb3f-4d6db020d7a5" targetNamespace="http://schemas.microsoft.com/office/2006/metadata/properties" ma:root="true" ma:fieldsID="f65585ebb504054bd5146047c75380ad" ns3:_="" ns4:_="">
    <xsd:import namespace="edefa7f2-28db-41bf-a300-98e17028c76f"/>
    <xsd:import namespace="1b3c6c83-3284-47ee-bb3f-4d6db020d7a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LengthInSeconds" minOccurs="0"/>
                <xsd:element ref="ns4:MediaServiceAutoKeyPoints" minOccurs="0"/>
                <xsd:element ref="ns4:MediaServiceKeyPoints" minOccurs="0"/>
                <xsd:element ref="ns4:MediaServiceLocation"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efa7f2-28db-41bf-a300-98e17028c76f"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description="" ma:internalName="SharedWithDetails" ma:readOnly="true">
      <xsd:simpleType>
        <xsd:restriction base="dms:Note">
          <xsd:maxLength value="255"/>
        </xsd:restriction>
      </xsd:simpleType>
    </xsd:element>
    <xsd:element name="SharingHintHash" ma:index="10" nillable="true" ma:displayName="Hash de la sugerencia para compartir"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3c6c83-3284-47ee-bb3f-4d6db020d7a5"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b3c6c83-3284-47ee-bb3f-4d6db020d7a5" xsi:nil="true"/>
  </documentManagement>
</p:properties>
</file>

<file path=customXml/itemProps1.xml><?xml version="1.0" encoding="utf-8"?>
<ds:datastoreItem xmlns:ds="http://schemas.openxmlformats.org/officeDocument/2006/customXml" ds:itemID="{A46538C7-4D97-47D7-9632-7D633944FAFA}">
  <ds:schemaRefs>
    <ds:schemaRef ds:uri="http://schemas.microsoft.com/sharepoint/v3/contenttype/forms"/>
  </ds:schemaRefs>
</ds:datastoreItem>
</file>

<file path=customXml/itemProps2.xml><?xml version="1.0" encoding="utf-8"?>
<ds:datastoreItem xmlns:ds="http://schemas.openxmlformats.org/officeDocument/2006/customXml" ds:itemID="{C5A87BE1-5458-4D3F-9EC3-35C0D41B1D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efa7f2-28db-41bf-a300-98e17028c76f"/>
    <ds:schemaRef ds:uri="1b3c6c83-3284-47ee-bb3f-4d6db020d7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780E702-300F-4C8D-950E-954BC8296D70}">
  <ds:schemaRefs>
    <ds:schemaRef ds:uri="1b3c6c83-3284-47ee-bb3f-4d6db020d7a5"/>
    <ds:schemaRef ds:uri="edefa7f2-28db-41bf-a300-98e17028c76f"/>
    <ds:schemaRef ds:uri="http://purl.org/dc/terms/"/>
    <ds:schemaRef ds:uri="http://schemas.microsoft.com/office/2006/documentManagement/types"/>
    <ds:schemaRef ds:uri="http://purl.org/dc/elements/1.1/"/>
    <ds:schemaRef ds:uri="http://www.w3.org/XML/1998/namespace"/>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21386</TotalTime>
  <Words>778</Words>
  <Application>Microsoft Office PowerPoint</Application>
  <PresentationFormat>Personalizado</PresentationFormat>
  <Paragraphs>71</Paragraphs>
  <Slides>1</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vt:i4>
      </vt:variant>
    </vt:vector>
  </HeadingPairs>
  <TitlesOfParts>
    <vt:vector size="10" baseType="lpstr">
      <vt:lpstr>Aptos</vt:lpstr>
      <vt:lpstr>Arial</vt:lpstr>
      <vt:lpstr>Calibri</vt:lpstr>
      <vt:lpstr>Calibri Light</vt:lpstr>
      <vt:lpstr>Effra</vt:lpstr>
      <vt:lpstr>Effra Light</vt:lpstr>
      <vt:lpstr>Helvetica</vt:lpstr>
      <vt:lpstr>inherit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DEVOLUCIÓN DEL CRÉDITO FISCAL</dc:title>
  <dc:creator>Steven Concohá</dc:creator>
  <cp:lastModifiedBy>Mario Salguero</cp:lastModifiedBy>
  <cp:revision>101</cp:revision>
  <dcterms:created xsi:type="dcterms:W3CDTF">2022-03-10T01:30:35Z</dcterms:created>
  <dcterms:modified xsi:type="dcterms:W3CDTF">2024-06-25T17:44:52Z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0x010100E8DD98C95B3AE14684BD66314BC4AE0A</vt:lpwstr>
  </property>
</Properties>
</file>